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1"/>
  </p:notesMasterIdLst>
  <p:sldIdLst>
    <p:sldId id="256" r:id="rId2"/>
    <p:sldId id="258" r:id="rId3"/>
    <p:sldId id="425" r:id="rId4"/>
    <p:sldId id="259" r:id="rId5"/>
    <p:sldId id="292" r:id="rId6"/>
    <p:sldId id="426" r:id="rId7"/>
    <p:sldId id="427" r:id="rId8"/>
    <p:sldId id="260" r:id="rId9"/>
    <p:sldId id="300" r:id="rId10"/>
    <p:sldId id="299" r:id="rId11"/>
    <p:sldId id="262" r:id="rId12"/>
    <p:sldId id="263" r:id="rId13"/>
    <p:sldId id="264" r:id="rId14"/>
    <p:sldId id="284" r:id="rId15"/>
    <p:sldId id="285" r:id="rId16"/>
    <p:sldId id="287" r:id="rId17"/>
    <p:sldId id="296" r:id="rId18"/>
    <p:sldId id="265" r:id="rId19"/>
    <p:sldId id="509" r:id="rId20"/>
    <p:sldId id="266" r:id="rId21"/>
    <p:sldId id="268" r:id="rId22"/>
    <p:sldId id="510" r:id="rId23"/>
    <p:sldId id="290" r:id="rId24"/>
    <p:sldId id="293" r:id="rId25"/>
    <p:sldId id="428" r:id="rId26"/>
    <p:sldId id="291" r:id="rId27"/>
    <p:sldId id="430" r:id="rId28"/>
    <p:sldId id="480" r:id="rId29"/>
    <p:sldId id="481" r:id="rId30"/>
    <p:sldId id="475" r:id="rId31"/>
    <p:sldId id="476" r:id="rId32"/>
    <p:sldId id="280" r:id="rId33"/>
    <p:sldId id="477" r:id="rId34"/>
    <p:sldId id="478" r:id="rId35"/>
    <p:sldId id="271" r:id="rId36"/>
    <p:sldId id="278" r:id="rId37"/>
    <p:sldId id="294" r:id="rId38"/>
    <p:sldId id="295" r:id="rId39"/>
    <p:sldId id="281" r:id="rId40"/>
    <p:sldId id="282" r:id="rId41"/>
    <p:sldId id="283" r:id="rId42"/>
    <p:sldId id="298" r:id="rId43"/>
    <p:sldId id="515" r:id="rId44"/>
    <p:sldId id="516" r:id="rId45"/>
    <p:sldId id="517" r:id="rId46"/>
    <p:sldId id="518" r:id="rId47"/>
    <p:sldId id="520" r:id="rId48"/>
    <p:sldId id="269" r:id="rId49"/>
    <p:sldId id="482" r:id="rId50"/>
    <p:sldId id="483" r:id="rId51"/>
    <p:sldId id="484" r:id="rId52"/>
    <p:sldId id="485" r:id="rId53"/>
    <p:sldId id="486" r:id="rId54"/>
    <p:sldId id="487" r:id="rId55"/>
    <p:sldId id="488" r:id="rId56"/>
    <p:sldId id="489" r:id="rId57"/>
    <p:sldId id="490" r:id="rId58"/>
    <p:sldId id="491" r:id="rId59"/>
    <p:sldId id="492" r:id="rId60"/>
    <p:sldId id="493" r:id="rId61"/>
    <p:sldId id="505" r:id="rId62"/>
    <p:sldId id="506" r:id="rId63"/>
    <p:sldId id="494" r:id="rId64"/>
    <p:sldId id="495" r:id="rId65"/>
    <p:sldId id="496" r:id="rId66"/>
    <p:sldId id="497" r:id="rId67"/>
    <p:sldId id="498" r:id="rId68"/>
    <p:sldId id="499" r:id="rId69"/>
    <p:sldId id="500" r:id="rId70"/>
    <p:sldId id="501" r:id="rId71"/>
    <p:sldId id="503" r:id="rId72"/>
    <p:sldId id="504" r:id="rId73"/>
    <p:sldId id="507" r:id="rId74"/>
    <p:sldId id="519" r:id="rId75"/>
    <p:sldId id="508" r:id="rId76"/>
    <p:sldId id="511" r:id="rId77"/>
    <p:sldId id="512" r:id="rId78"/>
    <p:sldId id="513" r:id="rId79"/>
    <p:sldId id="514"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256" d="100"/>
          <a:sy n="256" d="100"/>
        </p:scale>
        <p:origin x="-774" y="-6576"/>
      </p:cViewPr>
      <p:guideLst>
        <p:guide orient="horz" pos="2160"/>
        <p:guide pos="2880"/>
      </p:guideLst>
    </p:cSldViewPr>
  </p:slideViewPr>
  <p:notesTextViewPr>
    <p:cViewPr>
      <p:scale>
        <a:sx n="1" d="1"/>
        <a:sy n="1" d="1"/>
      </p:scale>
      <p:origin x="0" y="0"/>
    </p:cViewPr>
  </p:notesTextViewPr>
  <p:sorterViewPr>
    <p:cViewPr>
      <p:scale>
        <a:sx n="100" d="100"/>
        <a:sy n="100" d="100"/>
      </p:scale>
      <p:origin x="0" y="415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9BE6C6-E13E-4AA6-B3DE-1B7348933221}" type="datetimeFigureOut">
              <a:rPr lang="en-CA" smtClean="0"/>
              <a:t>2024-02-22</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1E2A24-94B3-4CFC-9703-EECBE5CCBD91}" type="slidenum">
              <a:rPr lang="en-CA" smtClean="0"/>
              <a:t>‹N›</a:t>
            </a:fld>
            <a:endParaRPr lang="en-CA"/>
          </a:p>
        </p:txBody>
      </p:sp>
    </p:spTree>
    <p:extLst>
      <p:ext uri="{BB962C8B-B14F-4D97-AF65-F5344CB8AC3E}">
        <p14:creationId xmlns:p14="http://schemas.microsoft.com/office/powerpoint/2010/main" val="2649953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51E2A24-94B3-4CFC-9703-EECBE5CCBD91}" type="slidenum">
              <a:rPr lang="en-CA" smtClean="0"/>
              <a:t>9</a:t>
            </a:fld>
            <a:endParaRPr lang="en-CA"/>
          </a:p>
        </p:txBody>
      </p:sp>
    </p:spTree>
    <p:extLst>
      <p:ext uri="{BB962C8B-B14F-4D97-AF65-F5344CB8AC3E}">
        <p14:creationId xmlns:p14="http://schemas.microsoft.com/office/powerpoint/2010/main" val="6518363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grpSp>
        <p:nvGrpSpPr>
          <p:cNvPr id="4" name="Group 2"/>
          <p:cNvGrpSpPr>
            <a:grpSpLocks/>
          </p:cNvGrpSpPr>
          <p:nvPr/>
        </p:nvGrpSpPr>
        <p:grpSpPr bwMode="auto">
          <a:xfrm>
            <a:off x="0" y="-19050"/>
            <a:ext cx="9144000" cy="6877050"/>
            <a:chOff x="0" y="-12"/>
            <a:chExt cx="5760" cy="4332"/>
          </a:xfrm>
        </p:grpSpPr>
        <p:sp>
          <p:nvSpPr>
            <p:cNvPr id="5" name="Rectangle 3"/>
            <p:cNvSpPr>
              <a:spLocks noChangeArrowheads="1"/>
            </p:cNvSpPr>
            <p:nvPr userDrawn="1"/>
          </p:nvSpPr>
          <p:spPr bwMode="hidden">
            <a:xfrm>
              <a:off x="1104" y="1008"/>
              <a:ext cx="4656" cy="3312"/>
            </a:xfrm>
            <a:prstGeom prst="rect">
              <a:avLst/>
            </a:prstGeom>
            <a:gradFill rotWithShape="0">
              <a:gsLst>
                <a:gs pos="0">
                  <a:schemeClr val="bg2"/>
                </a:gs>
                <a:gs pos="50000">
                  <a:schemeClr val="bg1"/>
                </a:gs>
                <a:gs pos="100000">
                  <a:schemeClr val="bg2"/>
                </a:gs>
              </a:gsLst>
              <a:lin ang="2700000" scaled="1"/>
            </a:gradFill>
            <a:ln w="9525">
              <a:noFill/>
              <a:miter lim="800000"/>
              <a:headEnd/>
              <a:tailEnd/>
            </a:ln>
            <a:effectLst/>
          </p:spPr>
          <p:txBody>
            <a:bodyPr wrap="none" anchor="ctr"/>
            <a:lstStyle/>
            <a:p>
              <a:pPr eaLnBrk="1" fontAlgn="auto" hangingPunct="1">
                <a:spcBef>
                  <a:spcPts val="0"/>
                </a:spcBef>
                <a:spcAft>
                  <a:spcPts val="0"/>
                </a:spcAft>
                <a:defRPr/>
              </a:pPr>
              <a:endParaRPr lang="en-US" sz="1350">
                <a:latin typeface="Arial" charset="0"/>
                <a:cs typeface="Arial" charset="0"/>
              </a:endParaRPr>
            </a:p>
          </p:txBody>
        </p:sp>
        <p:grpSp>
          <p:nvGrpSpPr>
            <p:cNvPr id="6" name="Group 4"/>
            <p:cNvGrpSpPr>
              <a:grpSpLocks/>
            </p:cNvGrpSpPr>
            <p:nvPr userDrawn="1"/>
          </p:nvGrpSpPr>
          <p:grpSpPr bwMode="auto">
            <a:xfrm>
              <a:off x="-1261" y="-157"/>
              <a:ext cx="7021" cy="1190"/>
              <a:chOff x="-1261" y="-154"/>
              <a:chExt cx="7021" cy="1190"/>
            </a:xfrm>
          </p:grpSpPr>
          <p:sp>
            <p:nvSpPr>
              <p:cNvPr id="8" name="Freeform 5"/>
              <p:cNvSpPr>
                <a:spLocks/>
              </p:cNvSpPr>
              <p:nvPr userDrawn="1"/>
            </p:nvSpPr>
            <p:spPr bwMode="ltGray">
              <a:xfrm>
                <a:off x="0" y="4"/>
                <a:ext cx="5760" cy="1032"/>
              </a:xfrm>
              <a:custGeom>
                <a:avLst/>
                <a:gdLst>
                  <a:gd name="T0" fmla="*/ 64333 w 4848"/>
                  <a:gd name="T1" fmla="*/ 203416971 h 432"/>
                  <a:gd name="T2" fmla="*/ 0 w 4848"/>
                  <a:gd name="T3" fmla="*/ 203416971 h 432"/>
                  <a:gd name="T4" fmla="*/ 0 w 4848"/>
                  <a:gd name="T5" fmla="*/ 0 h 432"/>
                  <a:gd name="T6" fmla="*/ 64333 w 4848"/>
                  <a:gd name="T7" fmla="*/ 0 h 432"/>
                  <a:gd name="T8" fmla="*/ 64333 w 4848"/>
                  <a:gd name="T9" fmla="*/ 203416971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48" h="432">
                    <a:moveTo>
                      <a:pt x="4848" y="432"/>
                    </a:moveTo>
                    <a:lnTo>
                      <a:pt x="0" y="432"/>
                    </a:lnTo>
                    <a:lnTo>
                      <a:pt x="0" y="0"/>
                    </a:lnTo>
                    <a:lnTo>
                      <a:pt x="4848" y="0"/>
                    </a:lnTo>
                    <a:lnTo>
                      <a:pt x="4848" y="43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grpSp>
            <p:nvGrpSpPr>
              <p:cNvPr id="9" name="Group 6"/>
              <p:cNvGrpSpPr>
                <a:grpSpLocks/>
              </p:cNvGrpSpPr>
              <p:nvPr userDrawn="1"/>
            </p:nvGrpSpPr>
            <p:grpSpPr bwMode="auto">
              <a:xfrm>
                <a:off x="333" y="-9"/>
                <a:ext cx="5176" cy="1044"/>
                <a:chOff x="333" y="-9"/>
                <a:chExt cx="5176" cy="1044"/>
              </a:xfrm>
            </p:grpSpPr>
            <p:sp>
              <p:nvSpPr>
                <p:cNvPr id="38" name="Freeform 7"/>
                <p:cNvSpPr>
                  <a:spLocks/>
                </p:cNvSpPr>
                <p:nvPr userDrawn="1"/>
              </p:nvSpPr>
              <p:spPr bwMode="ltGray">
                <a:xfrm>
                  <a:off x="3230" y="949"/>
                  <a:ext cx="17" cy="20"/>
                </a:xfrm>
                <a:custGeom>
                  <a:avLst/>
                  <a:gdLst>
                    <a:gd name="T0" fmla="*/ 33 w 15"/>
                    <a:gd name="T1" fmla="*/ 3 h 23"/>
                    <a:gd name="T2" fmla="*/ 97 w 15"/>
                    <a:gd name="T3" fmla="*/ 3 h 23"/>
                    <a:gd name="T4" fmla="*/ 86 w 15"/>
                    <a:gd name="T5" fmla="*/ 3 h 23"/>
                    <a:gd name="T6" fmla="*/ 33 w 15"/>
                    <a:gd name="T7" fmla="*/ 3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39" name="Freeform 8"/>
                <p:cNvSpPr>
                  <a:spLocks/>
                </p:cNvSpPr>
                <p:nvPr userDrawn="1"/>
              </p:nvSpPr>
              <p:spPr bwMode="ltGray">
                <a:xfrm>
                  <a:off x="3406" y="1015"/>
                  <a:ext cx="21" cy="20"/>
                </a:xfrm>
                <a:custGeom>
                  <a:avLst/>
                  <a:gdLst>
                    <a:gd name="T0" fmla="*/ 3 w 20"/>
                    <a:gd name="T1" fmla="*/ 3 h 23"/>
                    <a:gd name="T2" fmla="*/ 26 w 20"/>
                    <a:gd name="T3" fmla="*/ 3 h 23"/>
                    <a:gd name="T4" fmla="*/ 7 w 20"/>
                    <a:gd name="T5" fmla="*/ 3 h 23"/>
                    <a:gd name="T6" fmla="*/ 3 w 20"/>
                    <a:gd name="T7" fmla="*/ 3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40" name="Freeform 9"/>
                <p:cNvSpPr>
                  <a:spLocks/>
                </p:cNvSpPr>
                <p:nvPr userDrawn="1"/>
              </p:nvSpPr>
              <p:spPr bwMode="ltGray">
                <a:xfrm>
                  <a:off x="2909" y="908"/>
                  <a:ext cx="31" cy="34"/>
                </a:xfrm>
                <a:custGeom>
                  <a:avLst/>
                  <a:gdLst>
                    <a:gd name="T0" fmla="*/ 31 w 30"/>
                    <a:gd name="T1" fmla="*/ 2 h 42"/>
                    <a:gd name="T2" fmla="*/ 8 w 30"/>
                    <a:gd name="T3" fmla="*/ 2 h 42"/>
                    <a:gd name="T4" fmla="*/ 0 w 30"/>
                    <a:gd name="T5" fmla="*/ 2 h 42"/>
                    <a:gd name="T6" fmla="*/ 31 w 30"/>
                    <a:gd name="T7" fmla="*/ 2 h 42"/>
                    <a:gd name="T8" fmla="*/ 45 w 30"/>
                    <a:gd name="T9" fmla="*/ 2 h 42"/>
                    <a:gd name="T10" fmla="*/ 43 w 30"/>
                    <a:gd name="T11" fmla="*/ 2 h 42"/>
                    <a:gd name="T12" fmla="*/ 31 w 30"/>
                    <a:gd name="T13" fmla="*/ 2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41" name="Freeform 10"/>
                <p:cNvSpPr>
                  <a:spLocks/>
                </p:cNvSpPr>
                <p:nvPr userDrawn="1"/>
              </p:nvSpPr>
              <p:spPr bwMode="ltGray">
                <a:xfrm>
                  <a:off x="2551" y="940"/>
                  <a:ext cx="25" cy="12"/>
                </a:xfrm>
                <a:custGeom>
                  <a:avLst/>
                  <a:gdLst>
                    <a:gd name="T0" fmla="*/ 15 w 25"/>
                    <a:gd name="T1" fmla="*/ 2 h 16"/>
                    <a:gd name="T2" fmla="*/ 3 w 25"/>
                    <a:gd name="T3" fmla="*/ 2 h 16"/>
                    <a:gd name="T4" fmla="*/ 15 w 25"/>
                    <a:gd name="T5" fmla="*/ 0 h 16"/>
                    <a:gd name="T6" fmla="*/ 15 w 25"/>
                    <a:gd name="T7" fmla="*/ 2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42" name="Freeform 11"/>
                <p:cNvSpPr>
                  <a:spLocks/>
                </p:cNvSpPr>
                <p:nvPr userDrawn="1"/>
              </p:nvSpPr>
              <p:spPr bwMode="ltGray">
                <a:xfrm>
                  <a:off x="2443" y="954"/>
                  <a:ext cx="65" cy="39"/>
                </a:xfrm>
                <a:custGeom>
                  <a:avLst/>
                  <a:gdLst>
                    <a:gd name="T0" fmla="*/ 14 w 65"/>
                    <a:gd name="T1" fmla="*/ 3 h 46"/>
                    <a:gd name="T2" fmla="*/ 30 w 65"/>
                    <a:gd name="T3" fmla="*/ 3 h 46"/>
                    <a:gd name="T4" fmla="*/ 42 w 65"/>
                    <a:gd name="T5" fmla="*/ 0 h 46"/>
                    <a:gd name="T6" fmla="*/ 58 w 65"/>
                    <a:gd name="T7" fmla="*/ 3 h 46"/>
                    <a:gd name="T8" fmla="*/ 32 w 65"/>
                    <a:gd name="T9" fmla="*/ 3 h 46"/>
                    <a:gd name="T10" fmla="*/ 12 w 65"/>
                    <a:gd name="T11" fmla="*/ 3 h 46"/>
                    <a:gd name="T12" fmla="*/ 8 w 65"/>
                    <a:gd name="T13" fmla="*/ 3 h 46"/>
                    <a:gd name="T14" fmla="*/ 12 w 65"/>
                    <a:gd name="T15" fmla="*/ 3 h 46"/>
                    <a:gd name="T16" fmla="*/ 14 w 65"/>
                    <a:gd name="T17" fmla="*/ 3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43" name="Freeform 12"/>
                <p:cNvSpPr>
                  <a:spLocks/>
                </p:cNvSpPr>
                <p:nvPr userDrawn="1"/>
              </p:nvSpPr>
              <p:spPr bwMode="ltGray">
                <a:xfrm>
                  <a:off x="2375" y="952"/>
                  <a:ext cx="68" cy="39"/>
                </a:xfrm>
                <a:custGeom>
                  <a:avLst/>
                  <a:gdLst>
                    <a:gd name="T0" fmla="*/ 0 w 69"/>
                    <a:gd name="T1" fmla="*/ 2 h 47"/>
                    <a:gd name="T2" fmla="*/ 18 w 69"/>
                    <a:gd name="T3" fmla="*/ 2 h 47"/>
                    <a:gd name="T4" fmla="*/ 37 w 69"/>
                    <a:gd name="T5" fmla="*/ 1 h 47"/>
                    <a:gd name="T6" fmla="*/ 49 w 69"/>
                    <a:gd name="T7" fmla="*/ 2 h 47"/>
                    <a:gd name="T8" fmla="*/ 35 w 69"/>
                    <a:gd name="T9" fmla="*/ 2 h 47"/>
                    <a:gd name="T10" fmla="*/ 28 w 69"/>
                    <a:gd name="T11" fmla="*/ 2 h 47"/>
                    <a:gd name="T12" fmla="*/ 22 w 69"/>
                    <a:gd name="T13" fmla="*/ 2 h 47"/>
                    <a:gd name="T14" fmla="*/ 16 w 69"/>
                    <a:gd name="T15" fmla="*/ 2 h 47"/>
                    <a:gd name="T16" fmla="*/ 12 w 69"/>
                    <a:gd name="T17" fmla="*/ 2 h 47"/>
                    <a:gd name="T18" fmla="*/ 0 w 69"/>
                    <a:gd name="T19" fmla="*/ 2 h 47"/>
                    <a:gd name="T20" fmla="*/ 0 w 69"/>
                    <a:gd name="T21" fmla="*/ 2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44" name="Freeform 13"/>
                <p:cNvSpPr>
                  <a:spLocks/>
                </p:cNvSpPr>
                <p:nvPr userDrawn="1"/>
              </p:nvSpPr>
              <p:spPr bwMode="ltGray">
                <a:xfrm>
                  <a:off x="2007" y="739"/>
                  <a:ext cx="354" cy="228"/>
                </a:xfrm>
                <a:custGeom>
                  <a:avLst/>
                  <a:gdLst>
                    <a:gd name="T0" fmla="*/ 10 w 355"/>
                    <a:gd name="T1" fmla="*/ 2 h 277"/>
                    <a:gd name="T2" fmla="*/ 36 w 355"/>
                    <a:gd name="T3" fmla="*/ 2 h 277"/>
                    <a:gd name="T4" fmla="*/ 46 w 355"/>
                    <a:gd name="T5" fmla="*/ 2 h 277"/>
                    <a:gd name="T6" fmla="*/ 76 w 355"/>
                    <a:gd name="T7" fmla="*/ 2 h 277"/>
                    <a:gd name="T8" fmla="*/ 92 w 355"/>
                    <a:gd name="T9" fmla="*/ 4 h 277"/>
                    <a:gd name="T10" fmla="*/ 122 w 355"/>
                    <a:gd name="T11" fmla="*/ 6 h 277"/>
                    <a:gd name="T12" fmla="*/ 136 w 355"/>
                    <a:gd name="T13" fmla="*/ 7 h 277"/>
                    <a:gd name="T14" fmla="*/ 148 w 355"/>
                    <a:gd name="T15" fmla="*/ 7 h 277"/>
                    <a:gd name="T16" fmla="*/ 154 w 355"/>
                    <a:gd name="T17" fmla="*/ 8 h 277"/>
                    <a:gd name="T18" fmla="*/ 176 w 355"/>
                    <a:gd name="T19" fmla="*/ 8 h 277"/>
                    <a:gd name="T20" fmla="*/ 170 w 355"/>
                    <a:gd name="T21" fmla="*/ 11 h 277"/>
                    <a:gd name="T22" fmla="*/ 177 w 355"/>
                    <a:gd name="T23" fmla="*/ 12 h 277"/>
                    <a:gd name="T24" fmla="*/ 183 w 355"/>
                    <a:gd name="T25" fmla="*/ 12 h 277"/>
                    <a:gd name="T26" fmla="*/ 201 w 355"/>
                    <a:gd name="T27" fmla="*/ 12 h 277"/>
                    <a:gd name="T28" fmla="*/ 221 w 355"/>
                    <a:gd name="T29" fmla="*/ 13 h 277"/>
                    <a:gd name="T30" fmla="*/ 239 w 355"/>
                    <a:gd name="T31" fmla="*/ 13 h 277"/>
                    <a:gd name="T32" fmla="*/ 257 w 355"/>
                    <a:gd name="T33" fmla="*/ 13 h 277"/>
                    <a:gd name="T34" fmla="*/ 281 w 355"/>
                    <a:gd name="T35" fmla="*/ 14 h 277"/>
                    <a:gd name="T36" fmla="*/ 299 w 355"/>
                    <a:gd name="T37" fmla="*/ 14 h 277"/>
                    <a:gd name="T38" fmla="*/ 337 w 355"/>
                    <a:gd name="T39" fmla="*/ 14 h 277"/>
                    <a:gd name="T40" fmla="*/ 327 w 355"/>
                    <a:gd name="T41" fmla="*/ 15 h 277"/>
                    <a:gd name="T42" fmla="*/ 307 w 355"/>
                    <a:gd name="T43" fmla="*/ 14 h 277"/>
                    <a:gd name="T44" fmla="*/ 285 w 355"/>
                    <a:gd name="T45" fmla="*/ 14 h 277"/>
                    <a:gd name="T46" fmla="*/ 273 w 355"/>
                    <a:gd name="T47" fmla="*/ 14 h 277"/>
                    <a:gd name="T48" fmla="*/ 237 w 355"/>
                    <a:gd name="T49" fmla="*/ 14 h 277"/>
                    <a:gd name="T50" fmla="*/ 219 w 355"/>
                    <a:gd name="T51" fmla="*/ 14 h 277"/>
                    <a:gd name="T52" fmla="*/ 172 w 355"/>
                    <a:gd name="T53" fmla="*/ 13 h 277"/>
                    <a:gd name="T54" fmla="*/ 160 w 355"/>
                    <a:gd name="T55" fmla="*/ 12 h 277"/>
                    <a:gd name="T56" fmla="*/ 126 w 355"/>
                    <a:gd name="T57" fmla="*/ 11 h 277"/>
                    <a:gd name="T58" fmla="*/ 108 w 355"/>
                    <a:gd name="T59" fmla="*/ 10 h 277"/>
                    <a:gd name="T60" fmla="*/ 94 w 355"/>
                    <a:gd name="T61" fmla="*/ 8 h 277"/>
                    <a:gd name="T62" fmla="*/ 68 w 355"/>
                    <a:gd name="T63" fmla="*/ 6 h 277"/>
                    <a:gd name="T64" fmla="*/ 64 w 355"/>
                    <a:gd name="T65" fmla="*/ 6 h 277"/>
                    <a:gd name="T66" fmla="*/ 58 w 355"/>
                    <a:gd name="T67" fmla="*/ 6 h 277"/>
                    <a:gd name="T68" fmla="*/ 54 w 355"/>
                    <a:gd name="T69" fmla="*/ 5 h 277"/>
                    <a:gd name="T70" fmla="*/ 38 w 355"/>
                    <a:gd name="T71" fmla="*/ 3 h 277"/>
                    <a:gd name="T72" fmla="*/ 20 w 355"/>
                    <a:gd name="T73" fmla="*/ 2 h 277"/>
                    <a:gd name="T74" fmla="*/ 4 w 355"/>
                    <a:gd name="T75" fmla="*/ 2 h 277"/>
                    <a:gd name="T76" fmla="*/ 10 w 355"/>
                    <a:gd name="T77" fmla="*/ 2 h 277"/>
                    <a:gd name="T78" fmla="*/ 10 w 355"/>
                    <a:gd name="T79" fmla="*/ 2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45" name="Freeform 14"/>
                <p:cNvSpPr>
                  <a:spLocks/>
                </p:cNvSpPr>
                <p:nvPr userDrawn="1"/>
              </p:nvSpPr>
              <p:spPr bwMode="ltGray">
                <a:xfrm>
                  <a:off x="2222" y="724"/>
                  <a:ext cx="157" cy="167"/>
                </a:xfrm>
                <a:custGeom>
                  <a:avLst/>
                  <a:gdLst>
                    <a:gd name="T0" fmla="*/ 54 w 156"/>
                    <a:gd name="T1" fmla="*/ 2 h 206"/>
                    <a:gd name="T2" fmla="*/ 66 w 156"/>
                    <a:gd name="T3" fmla="*/ 2 h 206"/>
                    <a:gd name="T4" fmla="*/ 68 w 156"/>
                    <a:gd name="T5" fmla="*/ 2 h 206"/>
                    <a:gd name="T6" fmla="*/ 95 w 156"/>
                    <a:gd name="T7" fmla="*/ 2 h 206"/>
                    <a:gd name="T8" fmla="*/ 121 w 156"/>
                    <a:gd name="T9" fmla="*/ 2 h 206"/>
                    <a:gd name="T10" fmla="*/ 127 w 156"/>
                    <a:gd name="T11" fmla="*/ 2 h 206"/>
                    <a:gd name="T12" fmla="*/ 139 w 156"/>
                    <a:gd name="T13" fmla="*/ 0 h 206"/>
                    <a:gd name="T14" fmla="*/ 165 w 156"/>
                    <a:gd name="T15" fmla="*/ 2 h 206"/>
                    <a:gd name="T16" fmla="*/ 161 w 156"/>
                    <a:gd name="T17" fmla="*/ 2 h 206"/>
                    <a:gd name="T18" fmla="*/ 141 w 156"/>
                    <a:gd name="T19" fmla="*/ 2 h 206"/>
                    <a:gd name="T20" fmla="*/ 147 w 156"/>
                    <a:gd name="T21" fmla="*/ 4 h 206"/>
                    <a:gd name="T22" fmla="*/ 157 w 156"/>
                    <a:gd name="T23" fmla="*/ 5 h 206"/>
                    <a:gd name="T24" fmla="*/ 161 w 156"/>
                    <a:gd name="T25" fmla="*/ 5 h 206"/>
                    <a:gd name="T26" fmla="*/ 143 w 156"/>
                    <a:gd name="T27" fmla="*/ 5 h 206"/>
                    <a:gd name="T28" fmla="*/ 131 w 156"/>
                    <a:gd name="T29" fmla="*/ 6 h 206"/>
                    <a:gd name="T30" fmla="*/ 119 w 156"/>
                    <a:gd name="T31" fmla="*/ 6 h 206"/>
                    <a:gd name="T32" fmla="*/ 115 w 156"/>
                    <a:gd name="T33" fmla="*/ 8 h 206"/>
                    <a:gd name="T34" fmla="*/ 103 w 156"/>
                    <a:gd name="T35" fmla="*/ 9 h 206"/>
                    <a:gd name="T36" fmla="*/ 97 w 156"/>
                    <a:gd name="T37" fmla="*/ 9 h 206"/>
                    <a:gd name="T38" fmla="*/ 76 w 156"/>
                    <a:gd name="T39" fmla="*/ 9 h 206"/>
                    <a:gd name="T40" fmla="*/ 72 w 156"/>
                    <a:gd name="T41" fmla="*/ 8 h 206"/>
                    <a:gd name="T42" fmla="*/ 60 w 156"/>
                    <a:gd name="T43" fmla="*/ 8 h 206"/>
                    <a:gd name="T44" fmla="*/ 42 w 156"/>
                    <a:gd name="T45" fmla="*/ 8 h 206"/>
                    <a:gd name="T46" fmla="*/ 28 w 156"/>
                    <a:gd name="T47" fmla="*/ 8 h 206"/>
                    <a:gd name="T48" fmla="*/ 10 w 156"/>
                    <a:gd name="T49" fmla="*/ 6 h 206"/>
                    <a:gd name="T50" fmla="*/ 4 w 156"/>
                    <a:gd name="T51" fmla="*/ 5 h 206"/>
                    <a:gd name="T52" fmla="*/ 0 w 156"/>
                    <a:gd name="T53" fmla="*/ 5 h 206"/>
                    <a:gd name="T54" fmla="*/ 20 w 156"/>
                    <a:gd name="T55" fmla="*/ 4 h 206"/>
                    <a:gd name="T56" fmla="*/ 32 w 156"/>
                    <a:gd name="T57" fmla="*/ 4 h 206"/>
                    <a:gd name="T58" fmla="*/ 34 w 156"/>
                    <a:gd name="T59" fmla="*/ 3 h 206"/>
                    <a:gd name="T60" fmla="*/ 52 w 156"/>
                    <a:gd name="T61" fmla="*/ 2 h 206"/>
                    <a:gd name="T62" fmla="*/ 5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46" name="Freeform 15"/>
                <p:cNvSpPr>
                  <a:spLocks/>
                </p:cNvSpPr>
                <p:nvPr userDrawn="1"/>
              </p:nvSpPr>
              <p:spPr bwMode="ltGray">
                <a:xfrm>
                  <a:off x="2375" y="800"/>
                  <a:ext cx="110" cy="32"/>
                </a:xfrm>
                <a:custGeom>
                  <a:avLst/>
                  <a:gdLst>
                    <a:gd name="T0" fmla="*/ 4 w 109"/>
                    <a:gd name="T1" fmla="*/ 3 h 38"/>
                    <a:gd name="T2" fmla="*/ 18 w 109"/>
                    <a:gd name="T3" fmla="*/ 3 h 38"/>
                    <a:gd name="T4" fmla="*/ 46 w 109"/>
                    <a:gd name="T5" fmla="*/ 3 h 38"/>
                    <a:gd name="T6" fmla="*/ 87 w 109"/>
                    <a:gd name="T7" fmla="*/ 3 h 38"/>
                    <a:gd name="T8" fmla="*/ 105 w 109"/>
                    <a:gd name="T9" fmla="*/ 0 h 38"/>
                    <a:gd name="T10" fmla="*/ 91 w 109"/>
                    <a:gd name="T11" fmla="*/ 3 h 38"/>
                    <a:gd name="T12" fmla="*/ 75 w 109"/>
                    <a:gd name="T13" fmla="*/ 3 h 38"/>
                    <a:gd name="T14" fmla="*/ 42 w 109"/>
                    <a:gd name="T15" fmla="*/ 3 h 38"/>
                    <a:gd name="T16" fmla="*/ 14 w 109"/>
                    <a:gd name="T17" fmla="*/ 3 h 38"/>
                    <a:gd name="T18" fmla="*/ 4 w 109"/>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47" name="Freeform 16"/>
                <p:cNvSpPr>
                  <a:spLocks/>
                </p:cNvSpPr>
                <p:nvPr userDrawn="1"/>
              </p:nvSpPr>
              <p:spPr bwMode="ltGray">
                <a:xfrm>
                  <a:off x="2370" y="839"/>
                  <a:ext cx="75" cy="84"/>
                </a:xfrm>
                <a:custGeom>
                  <a:avLst/>
                  <a:gdLst>
                    <a:gd name="T0" fmla="*/ 8 w 76"/>
                    <a:gd name="T1" fmla="*/ 2 h 104"/>
                    <a:gd name="T2" fmla="*/ 18 w 76"/>
                    <a:gd name="T3" fmla="*/ 0 h 104"/>
                    <a:gd name="T4" fmla="*/ 34 w 76"/>
                    <a:gd name="T5" fmla="*/ 2 h 104"/>
                    <a:gd name="T6" fmla="*/ 47 w 76"/>
                    <a:gd name="T7" fmla="*/ 2 h 104"/>
                    <a:gd name="T8" fmla="*/ 38 w 76"/>
                    <a:gd name="T9" fmla="*/ 2 h 104"/>
                    <a:gd name="T10" fmla="*/ 39 w 76"/>
                    <a:gd name="T11" fmla="*/ 2 h 104"/>
                    <a:gd name="T12" fmla="*/ 43 w 76"/>
                    <a:gd name="T13" fmla="*/ 2 h 104"/>
                    <a:gd name="T14" fmla="*/ 38 w 76"/>
                    <a:gd name="T15" fmla="*/ 3 h 104"/>
                    <a:gd name="T16" fmla="*/ 34 w 76"/>
                    <a:gd name="T17" fmla="*/ 2 h 104"/>
                    <a:gd name="T18" fmla="*/ 22 w 76"/>
                    <a:gd name="T19" fmla="*/ 2 h 104"/>
                    <a:gd name="T20" fmla="*/ 28 w 76"/>
                    <a:gd name="T21" fmla="*/ 2 h 104"/>
                    <a:gd name="T22" fmla="*/ 30 w 76"/>
                    <a:gd name="T23" fmla="*/ 3 h 104"/>
                    <a:gd name="T24" fmla="*/ 20 w 76"/>
                    <a:gd name="T25" fmla="*/ 4 h 104"/>
                    <a:gd name="T26" fmla="*/ 12 w 76"/>
                    <a:gd name="T27" fmla="*/ 4 h 104"/>
                    <a:gd name="T28" fmla="*/ 8 w 76"/>
                    <a:gd name="T29" fmla="*/ 4 h 104"/>
                    <a:gd name="T30" fmla="*/ 0 w 76"/>
                    <a:gd name="T31" fmla="*/ 2 h 104"/>
                    <a:gd name="T32" fmla="*/ 2 w 76"/>
                    <a:gd name="T33" fmla="*/ 2 h 104"/>
                    <a:gd name="T34" fmla="*/ 8 w 76"/>
                    <a:gd name="T35" fmla="*/ 2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48" name="Freeform 17"/>
                <p:cNvSpPr>
                  <a:spLocks/>
                </p:cNvSpPr>
                <p:nvPr userDrawn="1"/>
              </p:nvSpPr>
              <p:spPr bwMode="ltGray">
                <a:xfrm>
                  <a:off x="2497" y="793"/>
                  <a:ext cx="37" cy="49"/>
                </a:xfrm>
                <a:custGeom>
                  <a:avLst/>
                  <a:gdLst>
                    <a:gd name="T0" fmla="*/ 3 w 37"/>
                    <a:gd name="T1" fmla="*/ 2 h 61"/>
                    <a:gd name="T2" fmla="*/ 13 w 37"/>
                    <a:gd name="T3" fmla="*/ 0 h 61"/>
                    <a:gd name="T4" fmla="*/ 15 w 37"/>
                    <a:gd name="T5" fmla="*/ 2 h 61"/>
                    <a:gd name="T6" fmla="*/ 37 w 37"/>
                    <a:gd name="T7" fmla="*/ 2 h 61"/>
                    <a:gd name="T8" fmla="*/ 19 w 37"/>
                    <a:gd name="T9" fmla="*/ 2 h 61"/>
                    <a:gd name="T10" fmla="*/ 5 w 37"/>
                    <a:gd name="T11" fmla="*/ 2 h 61"/>
                    <a:gd name="T12" fmla="*/ 1 w 37"/>
                    <a:gd name="T13" fmla="*/ 2 h 61"/>
                    <a:gd name="T14" fmla="*/ 3 w 37"/>
                    <a:gd name="T15" fmla="*/ 2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49" name="Freeform 18"/>
                <p:cNvSpPr>
                  <a:spLocks/>
                </p:cNvSpPr>
                <p:nvPr userDrawn="1"/>
              </p:nvSpPr>
              <p:spPr bwMode="ltGray">
                <a:xfrm>
                  <a:off x="2506" y="869"/>
                  <a:ext cx="47" cy="24"/>
                </a:xfrm>
                <a:custGeom>
                  <a:avLst/>
                  <a:gdLst>
                    <a:gd name="T0" fmla="*/ 7 w 49"/>
                    <a:gd name="T1" fmla="*/ 0 h 29"/>
                    <a:gd name="T2" fmla="*/ 14 w 49"/>
                    <a:gd name="T3" fmla="*/ 0 h 29"/>
                    <a:gd name="T4" fmla="*/ 27 w 49"/>
                    <a:gd name="T5" fmla="*/ 2 h 29"/>
                    <a:gd name="T6" fmla="*/ 20 w 49"/>
                    <a:gd name="T7" fmla="*/ 2 h 29"/>
                    <a:gd name="T8" fmla="*/ 3 w 49"/>
                    <a:gd name="T9" fmla="*/ 2 h 29"/>
                    <a:gd name="T10" fmla="*/ 7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50" name="Freeform 19"/>
                <p:cNvSpPr>
                  <a:spLocks/>
                </p:cNvSpPr>
                <p:nvPr userDrawn="1"/>
              </p:nvSpPr>
              <p:spPr bwMode="ltGray">
                <a:xfrm>
                  <a:off x="2555" y="832"/>
                  <a:ext cx="61" cy="42"/>
                </a:xfrm>
                <a:custGeom>
                  <a:avLst/>
                  <a:gdLst>
                    <a:gd name="T0" fmla="*/ 21 w 61"/>
                    <a:gd name="T1" fmla="*/ 5 h 48"/>
                    <a:gd name="T2" fmla="*/ 15 w 61"/>
                    <a:gd name="T3" fmla="*/ 4 h 48"/>
                    <a:gd name="T4" fmla="*/ 3 w 61"/>
                    <a:gd name="T5" fmla="*/ 4 h 48"/>
                    <a:gd name="T6" fmla="*/ 13 w 61"/>
                    <a:gd name="T7" fmla="*/ 4 h 48"/>
                    <a:gd name="T8" fmla="*/ 25 w 61"/>
                    <a:gd name="T9" fmla="*/ 0 h 48"/>
                    <a:gd name="T10" fmla="*/ 49 w 61"/>
                    <a:gd name="T11" fmla="*/ 4 h 48"/>
                    <a:gd name="T12" fmla="*/ 53 w 61"/>
                    <a:gd name="T13" fmla="*/ 4 h 48"/>
                    <a:gd name="T14" fmla="*/ 61 w 61"/>
                    <a:gd name="T15" fmla="*/ 4 h 48"/>
                    <a:gd name="T16" fmla="*/ 41 w 61"/>
                    <a:gd name="T17" fmla="*/ 5 h 48"/>
                    <a:gd name="T18" fmla="*/ 23 w 61"/>
                    <a:gd name="T19" fmla="*/ 7 h 48"/>
                    <a:gd name="T20" fmla="*/ 21 w 61"/>
                    <a:gd name="T21" fmla="*/ 5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51" name="Freeform 20"/>
                <p:cNvSpPr>
                  <a:spLocks/>
                </p:cNvSpPr>
                <p:nvPr userDrawn="1"/>
              </p:nvSpPr>
              <p:spPr bwMode="ltGray">
                <a:xfrm>
                  <a:off x="2572" y="852"/>
                  <a:ext cx="286" cy="149"/>
                </a:xfrm>
                <a:custGeom>
                  <a:avLst/>
                  <a:gdLst>
                    <a:gd name="T0" fmla="*/ 46 w 286"/>
                    <a:gd name="T1" fmla="*/ 2 h 182"/>
                    <a:gd name="T2" fmla="*/ 36 w 286"/>
                    <a:gd name="T3" fmla="*/ 2 h 182"/>
                    <a:gd name="T4" fmla="*/ 26 w 286"/>
                    <a:gd name="T5" fmla="*/ 2 h 182"/>
                    <a:gd name="T6" fmla="*/ 0 w 286"/>
                    <a:gd name="T7" fmla="*/ 2 h 182"/>
                    <a:gd name="T8" fmla="*/ 10 w 286"/>
                    <a:gd name="T9" fmla="*/ 2 h 182"/>
                    <a:gd name="T10" fmla="*/ 16 w 286"/>
                    <a:gd name="T11" fmla="*/ 3 h 182"/>
                    <a:gd name="T12" fmla="*/ 24 w 286"/>
                    <a:gd name="T13" fmla="*/ 2 h 182"/>
                    <a:gd name="T14" fmla="*/ 30 w 286"/>
                    <a:gd name="T15" fmla="*/ 2 h 182"/>
                    <a:gd name="T16" fmla="*/ 48 w 286"/>
                    <a:gd name="T17" fmla="*/ 2 h 182"/>
                    <a:gd name="T18" fmla="*/ 70 w 286"/>
                    <a:gd name="T19" fmla="*/ 3 h 182"/>
                    <a:gd name="T20" fmla="*/ 88 w 286"/>
                    <a:gd name="T21" fmla="*/ 3 h 182"/>
                    <a:gd name="T22" fmla="*/ 106 w 286"/>
                    <a:gd name="T23" fmla="*/ 5 h 182"/>
                    <a:gd name="T24" fmla="*/ 104 w 286"/>
                    <a:gd name="T25" fmla="*/ 6 h 182"/>
                    <a:gd name="T26" fmla="*/ 98 w 286"/>
                    <a:gd name="T27" fmla="*/ 7 h 182"/>
                    <a:gd name="T28" fmla="*/ 122 w 286"/>
                    <a:gd name="T29" fmla="*/ 6 h 182"/>
                    <a:gd name="T30" fmla="*/ 140 w 286"/>
                    <a:gd name="T31" fmla="*/ 7 h 182"/>
                    <a:gd name="T32" fmla="*/ 168 w 286"/>
                    <a:gd name="T33" fmla="*/ 7 h 182"/>
                    <a:gd name="T34" fmla="*/ 174 w 286"/>
                    <a:gd name="T35" fmla="*/ 7 h 182"/>
                    <a:gd name="T36" fmla="*/ 168 w 286"/>
                    <a:gd name="T37" fmla="*/ 7 h 182"/>
                    <a:gd name="T38" fmla="*/ 178 w 286"/>
                    <a:gd name="T39" fmla="*/ 7 h 182"/>
                    <a:gd name="T40" fmla="*/ 186 w 286"/>
                    <a:gd name="T41" fmla="*/ 6 h 182"/>
                    <a:gd name="T42" fmla="*/ 202 w 286"/>
                    <a:gd name="T43" fmla="*/ 6 h 182"/>
                    <a:gd name="T44" fmla="*/ 214 w 286"/>
                    <a:gd name="T45" fmla="*/ 6 h 182"/>
                    <a:gd name="T46" fmla="*/ 244 w 286"/>
                    <a:gd name="T47" fmla="*/ 9 h 182"/>
                    <a:gd name="T48" fmla="*/ 262 w 286"/>
                    <a:gd name="T49" fmla="*/ 9 h 182"/>
                    <a:gd name="T50" fmla="*/ 284 w 286"/>
                    <a:gd name="T51" fmla="*/ 9 h 182"/>
                    <a:gd name="T52" fmla="*/ 268 w 286"/>
                    <a:gd name="T53" fmla="*/ 7 h 182"/>
                    <a:gd name="T54" fmla="*/ 256 w 286"/>
                    <a:gd name="T55" fmla="*/ 7 h 182"/>
                    <a:gd name="T56" fmla="*/ 250 w 286"/>
                    <a:gd name="T57" fmla="*/ 6 h 182"/>
                    <a:gd name="T58" fmla="*/ 248 w 286"/>
                    <a:gd name="T59" fmla="*/ 6 h 182"/>
                    <a:gd name="T60" fmla="*/ 236 w 286"/>
                    <a:gd name="T61" fmla="*/ 6 h 182"/>
                    <a:gd name="T62" fmla="*/ 240 w 286"/>
                    <a:gd name="T63" fmla="*/ 5 h 182"/>
                    <a:gd name="T64" fmla="*/ 220 w 286"/>
                    <a:gd name="T65" fmla="*/ 4 h 182"/>
                    <a:gd name="T66" fmla="*/ 210 w 286"/>
                    <a:gd name="T67" fmla="*/ 3 h 182"/>
                    <a:gd name="T68" fmla="*/ 190 w 286"/>
                    <a:gd name="T69" fmla="*/ 2 h 182"/>
                    <a:gd name="T70" fmla="*/ 168 w 286"/>
                    <a:gd name="T71" fmla="*/ 2 h 182"/>
                    <a:gd name="T72" fmla="*/ 156 w 286"/>
                    <a:gd name="T73" fmla="*/ 2 h 182"/>
                    <a:gd name="T74" fmla="*/ 120 w 286"/>
                    <a:gd name="T75" fmla="*/ 2 h 182"/>
                    <a:gd name="T76" fmla="*/ 102 w 286"/>
                    <a:gd name="T77" fmla="*/ 2 h 182"/>
                    <a:gd name="T78" fmla="*/ 96 w 286"/>
                    <a:gd name="T79" fmla="*/ 0 h 182"/>
                    <a:gd name="T80" fmla="*/ 70 w 286"/>
                    <a:gd name="T81" fmla="*/ 2 h 182"/>
                    <a:gd name="T82" fmla="*/ 56 w 286"/>
                    <a:gd name="T83" fmla="*/ 2 h 182"/>
                    <a:gd name="T84" fmla="*/ 46 w 286"/>
                    <a:gd name="T85" fmla="*/ 2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52" name="Freeform 21"/>
                <p:cNvSpPr>
                  <a:spLocks/>
                </p:cNvSpPr>
                <p:nvPr userDrawn="1"/>
              </p:nvSpPr>
              <p:spPr bwMode="ltGray">
                <a:xfrm>
                  <a:off x="2820" y="866"/>
                  <a:ext cx="78" cy="64"/>
                </a:xfrm>
                <a:custGeom>
                  <a:avLst/>
                  <a:gdLst>
                    <a:gd name="T0" fmla="*/ 1 w 78"/>
                    <a:gd name="T1" fmla="*/ 2 h 78"/>
                    <a:gd name="T2" fmla="*/ 27 w 78"/>
                    <a:gd name="T3" fmla="*/ 3 h 78"/>
                    <a:gd name="T4" fmla="*/ 45 w 78"/>
                    <a:gd name="T5" fmla="*/ 2 h 78"/>
                    <a:gd name="T6" fmla="*/ 57 w 78"/>
                    <a:gd name="T7" fmla="*/ 2 h 78"/>
                    <a:gd name="T8" fmla="*/ 43 w 78"/>
                    <a:gd name="T9" fmla="*/ 2 h 78"/>
                    <a:gd name="T10" fmla="*/ 43 w 78"/>
                    <a:gd name="T11" fmla="*/ 2 h 78"/>
                    <a:gd name="T12" fmla="*/ 71 w 78"/>
                    <a:gd name="T13" fmla="*/ 2 h 78"/>
                    <a:gd name="T14" fmla="*/ 67 w 78"/>
                    <a:gd name="T15" fmla="*/ 2 h 78"/>
                    <a:gd name="T16" fmla="*/ 33 w 78"/>
                    <a:gd name="T17" fmla="*/ 4 h 78"/>
                    <a:gd name="T18" fmla="*/ 9 w 78"/>
                    <a:gd name="T19" fmla="*/ 3 h 78"/>
                    <a:gd name="T20" fmla="*/ 3 w 78"/>
                    <a:gd name="T21" fmla="*/ 3 h 78"/>
                    <a:gd name="T22" fmla="*/ 1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53" name="Freeform 22"/>
                <p:cNvSpPr>
                  <a:spLocks/>
                </p:cNvSpPr>
                <p:nvPr userDrawn="1"/>
              </p:nvSpPr>
              <p:spPr bwMode="ltGray">
                <a:xfrm>
                  <a:off x="2984" y="732"/>
                  <a:ext cx="19" cy="14"/>
                </a:xfrm>
                <a:custGeom>
                  <a:avLst/>
                  <a:gdLst>
                    <a:gd name="T0" fmla="*/ 3 w 17"/>
                    <a:gd name="T1" fmla="*/ 2 h 18"/>
                    <a:gd name="T2" fmla="*/ 3 w 17"/>
                    <a:gd name="T3" fmla="*/ 2 h 18"/>
                    <a:gd name="T4" fmla="*/ 3 w 17"/>
                    <a:gd name="T5" fmla="*/ 2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54" name="Freeform 23"/>
                <p:cNvSpPr>
                  <a:spLocks/>
                </p:cNvSpPr>
                <p:nvPr userDrawn="1"/>
              </p:nvSpPr>
              <p:spPr bwMode="ltGray">
                <a:xfrm>
                  <a:off x="3083" y="830"/>
                  <a:ext cx="26" cy="19"/>
                </a:xfrm>
                <a:custGeom>
                  <a:avLst/>
                  <a:gdLst>
                    <a:gd name="T0" fmla="*/ 8 w 26"/>
                    <a:gd name="T1" fmla="*/ 3 h 22"/>
                    <a:gd name="T2" fmla="*/ 14 w 26"/>
                    <a:gd name="T3" fmla="*/ 0 h 22"/>
                    <a:gd name="T4" fmla="*/ 14 w 26"/>
                    <a:gd name="T5" fmla="*/ 3 h 22"/>
                    <a:gd name="T6" fmla="*/ 8 w 26"/>
                    <a:gd name="T7" fmla="*/ 3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55" name="Freeform 24"/>
                <p:cNvSpPr>
                  <a:spLocks/>
                </p:cNvSpPr>
                <p:nvPr userDrawn="1"/>
              </p:nvSpPr>
              <p:spPr bwMode="ltGray">
                <a:xfrm>
                  <a:off x="2766" y="610"/>
                  <a:ext cx="19" cy="12"/>
                </a:xfrm>
                <a:custGeom>
                  <a:avLst/>
                  <a:gdLst>
                    <a:gd name="T0" fmla="*/ 7 w 20"/>
                    <a:gd name="T1" fmla="*/ 2 h 15"/>
                    <a:gd name="T2" fmla="*/ 10 w 20"/>
                    <a:gd name="T3" fmla="*/ 2 h 15"/>
                    <a:gd name="T4" fmla="*/ 9 w 20"/>
                    <a:gd name="T5" fmla="*/ 2 h 15"/>
                    <a:gd name="T6" fmla="*/ 7 w 20"/>
                    <a:gd name="T7" fmla="*/ 2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56" name="Freeform 25"/>
                <p:cNvSpPr>
                  <a:spLocks/>
                </p:cNvSpPr>
                <p:nvPr userDrawn="1"/>
              </p:nvSpPr>
              <p:spPr bwMode="ltGray">
                <a:xfrm>
                  <a:off x="2600" y="712"/>
                  <a:ext cx="19" cy="12"/>
                </a:xfrm>
                <a:custGeom>
                  <a:avLst/>
                  <a:gdLst>
                    <a:gd name="T0" fmla="*/ 7 w 20"/>
                    <a:gd name="T1" fmla="*/ 2 h 15"/>
                    <a:gd name="T2" fmla="*/ 10 w 20"/>
                    <a:gd name="T3" fmla="*/ 2 h 15"/>
                    <a:gd name="T4" fmla="*/ 10 w 20"/>
                    <a:gd name="T5" fmla="*/ 2 h 15"/>
                    <a:gd name="T6" fmla="*/ 7 w 20"/>
                    <a:gd name="T7" fmla="*/ 2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57" name="Freeform 26"/>
                <p:cNvSpPr>
                  <a:spLocks/>
                </p:cNvSpPr>
                <p:nvPr userDrawn="1"/>
              </p:nvSpPr>
              <p:spPr bwMode="ltGray">
                <a:xfrm>
                  <a:off x="2417" y="680"/>
                  <a:ext cx="80" cy="66"/>
                </a:xfrm>
                <a:custGeom>
                  <a:avLst/>
                  <a:gdLst>
                    <a:gd name="T0" fmla="*/ 0 w 80"/>
                    <a:gd name="T1" fmla="*/ 2 h 80"/>
                    <a:gd name="T2" fmla="*/ 14 w 80"/>
                    <a:gd name="T3" fmla="*/ 2 h 80"/>
                    <a:gd name="T4" fmla="*/ 26 w 80"/>
                    <a:gd name="T5" fmla="*/ 2 h 80"/>
                    <a:gd name="T6" fmla="*/ 48 w 80"/>
                    <a:gd name="T7" fmla="*/ 2 h 80"/>
                    <a:gd name="T8" fmla="*/ 58 w 80"/>
                    <a:gd name="T9" fmla="*/ 0 h 80"/>
                    <a:gd name="T10" fmla="*/ 80 w 80"/>
                    <a:gd name="T11" fmla="*/ 2 h 80"/>
                    <a:gd name="T12" fmla="*/ 70 w 80"/>
                    <a:gd name="T13" fmla="*/ 3 h 80"/>
                    <a:gd name="T14" fmla="*/ 54 w 80"/>
                    <a:gd name="T15" fmla="*/ 4 h 80"/>
                    <a:gd name="T16" fmla="*/ 48 w 80"/>
                    <a:gd name="T17" fmla="*/ 5 h 80"/>
                    <a:gd name="T18" fmla="*/ 32 w 80"/>
                    <a:gd name="T19" fmla="*/ 4 h 80"/>
                    <a:gd name="T20" fmla="*/ 38 w 80"/>
                    <a:gd name="T21" fmla="*/ 3 h 80"/>
                    <a:gd name="T22" fmla="*/ 30 w 80"/>
                    <a:gd name="T23" fmla="*/ 2 h 80"/>
                    <a:gd name="T24" fmla="*/ 20 w 80"/>
                    <a:gd name="T25" fmla="*/ 2 h 80"/>
                    <a:gd name="T26" fmla="*/ 8 w 80"/>
                    <a:gd name="T27" fmla="*/ 3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58" name="Freeform 27"/>
                <p:cNvSpPr>
                  <a:spLocks/>
                </p:cNvSpPr>
                <p:nvPr userDrawn="1"/>
              </p:nvSpPr>
              <p:spPr bwMode="ltGray">
                <a:xfrm>
                  <a:off x="2391" y="541"/>
                  <a:ext cx="94" cy="142"/>
                </a:xfrm>
                <a:custGeom>
                  <a:avLst/>
                  <a:gdLst>
                    <a:gd name="T0" fmla="*/ 14 w 94"/>
                    <a:gd name="T1" fmla="*/ 5 h 174"/>
                    <a:gd name="T2" fmla="*/ 26 w 94"/>
                    <a:gd name="T3" fmla="*/ 6 h 174"/>
                    <a:gd name="T4" fmla="*/ 32 w 94"/>
                    <a:gd name="T5" fmla="*/ 5 h 174"/>
                    <a:gd name="T6" fmla="*/ 52 w 94"/>
                    <a:gd name="T7" fmla="*/ 5 h 174"/>
                    <a:gd name="T8" fmla="*/ 46 w 94"/>
                    <a:gd name="T9" fmla="*/ 6 h 174"/>
                    <a:gd name="T10" fmla="*/ 66 w 94"/>
                    <a:gd name="T11" fmla="*/ 6 h 174"/>
                    <a:gd name="T12" fmla="*/ 76 w 94"/>
                    <a:gd name="T13" fmla="*/ 7 h 174"/>
                    <a:gd name="T14" fmla="*/ 58 w 94"/>
                    <a:gd name="T15" fmla="*/ 7 h 174"/>
                    <a:gd name="T16" fmla="*/ 74 w 94"/>
                    <a:gd name="T17" fmla="*/ 9 h 174"/>
                    <a:gd name="T18" fmla="*/ 84 w 94"/>
                    <a:gd name="T19" fmla="*/ 7 h 174"/>
                    <a:gd name="T20" fmla="*/ 82 w 94"/>
                    <a:gd name="T21" fmla="*/ 6 h 174"/>
                    <a:gd name="T22" fmla="*/ 60 w 94"/>
                    <a:gd name="T23" fmla="*/ 5 h 174"/>
                    <a:gd name="T24" fmla="*/ 50 w 94"/>
                    <a:gd name="T25" fmla="*/ 4 h 174"/>
                    <a:gd name="T26" fmla="*/ 34 w 94"/>
                    <a:gd name="T27" fmla="*/ 4 h 174"/>
                    <a:gd name="T28" fmla="*/ 30 w 94"/>
                    <a:gd name="T29" fmla="*/ 3 h 174"/>
                    <a:gd name="T30" fmla="*/ 42 w 94"/>
                    <a:gd name="T31" fmla="*/ 2 h 174"/>
                    <a:gd name="T32" fmla="*/ 30 w 94"/>
                    <a:gd name="T33" fmla="*/ 0 h 174"/>
                    <a:gd name="T34" fmla="*/ 18 w 94"/>
                    <a:gd name="T35" fmla="*/ 2 h 174"/>
                    <a:gd name="T36" fmla="*/ 4 w 94"/>
                    <a:gd name="T37" fmla="*/ 2 h 174"/>
                    <a:gd name="T38" fmla="*/ 14 w 94"/>
                    <a:gd name="T39" fmla="*/ 4 h 174"/>
                    <a:gd name="T40" fmla="*/ 14 w 94"/>
                    <a:gd name="T41" fmla="*/ 5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59" name="Freeform 28"/>
                <p:cNvSpPr>
                  <a:spLocks/>
                </p:cNvSpPr>
                <p:nvPr userDrawn="1"/>
              </p:nvSpPr>
              <p:spPr bwMode="ltGray">
                <a:xfrm>
                  <a:off x="2415" y="644"/>
                  <a:ext cx="32" cy="41"/>
                </a:xfrm>
                <a:custGeom>
                  <a:avLst/>
                  <a:gdLst>
                    <a:gd name="T0" fmla="*/ 6 w 32"/>
                    <a:gd name="T1" fmla="*/ 2 h 50"/>
                    <a:gd name="T2" fmla="*/ 12 w 32"/>
                    <a:gd name="T3" fmla="*/ 0 h 50"/>
                    <a:gd name="T4" fmla="*/ 20 w 32"/>
                    <a:gd name="T5" fmla="*/ 2 h 50"/>
                    <a:gd name="T6" fmla="*/ 22 w 32"/>
                    <a:gd name="T7" fmla="*/ 2 h 50"/>
                    <a:gd name="T8" fmla="*/ 28 w 32"/>
                    <a:gd name="T9" fmla="*/ 2 h 50"/>
                    <a:gd name="T10" fmla="*/ 32 w 32"/>
                    <a:gd name="T11" fmla="*/ 2 h 50"/>
                    <a:gd name="T12" fmla="*/ 18 w 32"/>
                    <a:gd name="T13" fmla="*/ 2 h 50"/>
                    <a:gd name="T14" fmla="*/ 6 w 32"/>
                    <a:gd name="T15" fmla="*/ 2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60" name="Freeform 29"/>
                <p:cNvSpPr>
                  <a:spLocks/>
                </p:cNvSpPr>
                <p:nvPr userDrawn="1"/>
              </p:nvSpPr>
              <p:spPr bwMode="ltGray">
                <a:xfrm>
                  <a:off x="2349" y="654"/>
                  <a:ext cx="45" cy="41"/>
                </a:xfrm>
                <a:custGeom>
                  <a:avLst/>
                  <a:gdLst>
                    <a:gd name="T0" fmla="*/ 0 w 43"/>
                    <a:gd name="T1" fmla="*/ 2 h 50"/>
                    <a:gd name="T2" fmla="*/ 41 w 43"/>
                    <a:gd name="T3" fmla="*/ 2 h 50"/>
                    <a:gd name="T4" fmla="*/ 72 w 43"/>
                    <a:gd name="T5" fmla="*/ 0 h 50"/>
                    <a:gd name="T6" fmla="*/ 45 w 43"/>
                    <a:gd name="T7" fmla="*/ 2 h 50"/>
                    <a:gd name="T8" fmla="*/ 2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61" name="Freeform 30"/>
                <p:cNvSpPr>
                  <a:spLocks/>
                </p:cNvSpPr>
                <p:nvPr userDrawn="1"/>
              </p:nvSpPr>
              <p:spPr bwMode="ltGray">
                <a:xfrm>
                  <a:off x="4808" y="597"/>
                  <a:ext cx="701" cy="438"/>
                </a:xfrm>
                <a:custGeom>
                  <a:avLst/>
                  <a:gdLst>
                    <a:gd name="T0" fmla="*/ 7988 w 471"/>
                    <a:gd name="T1" fmla="*/ 218026 h 281"/>
                    <a:gd name="T2" fmla="*/ 9412 w 471"/>
                    <a:gd name="T3" fmla="*/ 195014 h 281"/>
                    <a:gd name="T4" fmla="*/ 8641 w 471"/>
                    <a:gd name="T5" fmla="*/ 190648 h 281"/>
                    <a:gd name="T6" fmla="*/ 6324 w 471"/>
                    <a:gd name="T7" fmla="*/ 170005 h 281"/>
                    <a:gd name="T8" fmla="*/ 1520 w 471"/>
                    <a:gd name="T9" fmla="*/ 167461 h 281"/>
                    <a:gd name="T10" fmla="*/ 0 w 471"/>
                    <a:gd name="T11" fmla="*/ 148755 h 281"/>
                    <a:gd name="T12" fmla="*/ 4725 w 471"/>
                    <a:gd name="T13" fmla="*/ 140509 h 281"/>
                    <a:gd name="T14" fmla="*/ 2262 w 471"/>
                    <a:gd name="T15" fmla="*/ 128519 h 281"/>
                    <a:gd name="T16" fmla="*/ 686 w 471"/>
                    <a:gd name="T17" fmla="*/ 124428 h 281"/>
                    <a:gd name="T18" fmla="*/ 11100 w 471"/>
                    <a:gd name="T19" fmla="*/ 93492 h 281"/>
                    <a:gd name="T20" fmla="*/ 17020 w 471"/>
                    <a:gd name="T21" fmla="*/ 75130 h 281"/>
                    <a:gd name="T22" fmla="*/ 16520 w 471"/>
                    <a:gd name="T23" fmla="*/ 54526 h 281"/>
                    <a:gd name="T24" fmla="*/ 9412 w 471"/>
                    <a:gd name="T25" fmla="*/ 33363 h 281"/>
                    <a:gd name="T26" fmla="*/ 7946 w 471"/>
                    <a:gd name="T27" fmla="*/ 25052 h 281"/>
                    <a:gd name="T28" fmla="*/ 10196 w 471"/>
                    <a:gd name="T29" fmla="*/ 27926 h 281"/>
                    <a:gd name="T30" fmla="*/ 18649 w 471"/>
                    <a:gd name="T31" fmla="*/ 27614 h 281"/>
                    <a:gd name="T32" fmla="*/ 24867 w 471"/>
                    <a:gd name="T33" fmla="*/ 8475 h 281"/>
                    <a:gd name="T34" fmla="*/ 32002 w 471"/>
                    <a:gd name="T35" fmla="*/ 0 h 281"/>
                    <a:gd name="T36" fmla="*/ 34276 w 471"/>
                    <a:gd name="T37" fmla="*/ 1635 h 281"/>
                    <a:gd name="T38" fmla="*/ 35903 w 471"/>
                    <a:gd name="T39" fmla="*/ 7002 h 281"/>
                    <a:gd name="T40" fmla="*/ 38199 w 471"/>
                    <a:gd name="T41" fmla="*/ 3973 h 281"/>
                    <a:gd name="T42" fmla="*/ 42895 w 471"/>
                    <a:gd name="T43" fmla="*/ 6193 h 281"/>
                    <a:gd name="T44" fmla="*/ 45188 w 471"/>
                    <a:gd name="T45" fmla="*/ 7002 h 281"/>
                    <a:gd name="T46" fmla="*/ 55083 w 471"/>
                    <a:gd name="T47" fmla="*/ 10914 h 281"/>
                    <a:gd name="T48" fmla="*/ 60490 w 471"/>
                    <a:gd name="T49" fmla="*/ 18477 h 281"/>
                    <a:gd name="T50" fmla="*/ 65220 w 471"/>
                    <a:gd name="T51" fmla="*/ 13210 h 281"/>
                    <a:gd name="T52" fmla="*/ 67254 w 471"/>
                    <a:gd name="T53" fmla="*/ 10914 h 281"/>
                    <a:gd name="T54" fmla="*/ 75925 w 471"/>
                    <a:gd name="T55" fmla="*/ 10914 h 281"/>
                    <a:gd name="T56" fmla="*/ 82090 w 471"/>
                    <a:gd name="T57" fmla="*/ 25052 h 281"/>
                    <a:gd name="T58" fmla="*/ 90029 w 471"/>
                    <a:gd name="T59" fmla="*/ 45895 h 281"/>
                    <a:gd name="T60" fmla="*/ 95458 w 471"/>
                    <a:gd name="T61" fmla="*/ 54526 h 281"/>
                    <a:gd name="T62" fmla="*/ 100096 w 471"/>
                    <a:gd name="T63" fmla="*/ 52897 h 281"/>
                    <a:gd name="T64" fmla="*/ 105165 w 471"/>
                    <a:gd name="T65" fmla="*/ 50342 h 281"/>
                    <a:gd name="T66" fmla="*/ 113001 w 471"/>
                    <a:gd name="T67" fmla="*/ 55575 h 281"/>
                    <a:gd name="T68" fmla="*/ 116667 w 471"/>
                    <a:gd name="T69" fmla="*/ 62989 h 281"/>
                    <a:gd name="T70" fmla="*/ 119922 w 471"/>
                    <a:gd name="T71" fmla="*/ 69972 h 281"/>
                    <a:gd name="T72" fmla="*/ 123845 w 471"/>
                    <a:gd name="T73" fmla="*/ 86626 h 281"/>
                    <a:gd name="T74" fmla="*/ 125338 w 471"/>
                    <a:gd name="T75" fmla="*/ 93492 h 281"/>
                    <a:gd name="T76" fmla="*/ 126013 w 471"/>
                    <a:gd name="T77" fmla="*/ 97538 h 281"/>
                    <a:gd name="T78" fmla="*/ 120639 w 471"/>
                    <a:gd name="T79" fmla="*/ 110205 h 281"/>
                    <a:gd name="T80" fmla="*/ 125338 w 471"/>
                    <a:gd name="T81" fmla="*/ 110025 h 281"/>
                    <a:gd name="T82" fmla="*/ 133258 w 471"/>
                    <a:gd name="T83" fmla="*/ 120949 h 281"/>
                    <a:gd name="T84" fmla="*/ 141849 w 471"/>
                    <a:gd name="T85" fmla="*/ 122311 h 281"/>
                    <a:gd name="T86" fmla="*/ 148066 w 471"/>
                    <a:gd name="T87" fmla="*/ 130786 h 281"/>
                    <a:gd name="T88" fmla="*/ 148975 w 471"/>
                    <a:gd name="T89" fmla="*/ 134079 h 281"/>
                    <a:gd name="T90" fmla="*/ 148975 w 471"/>
                    <a:gd name="T91" fmla="*/ 136966 h 281"/>
                    <a:gd name="T92" fmla="*/ 153334 w 471"/>
                    <a:gd name="T93" fmla="*/ 134079 h 281"/>
                    <a:gd name="T94" fmla="*/ 155845 w 471"/>
                    <a:gd name="T95" fmla="*/ 133266 h 281"/>
                    <a:gd name="T96" fmla="*/ 170989 w 471"/>
                    <a:gd name="T97" fmla="*/ 143996 h 281"/>
                    <a:gd name="T98" fmla="*/ 173980 w 471"/>
                    <a:gd name="T99" fmla="*/ 154887 h 281"/>
                    <a:gd name="T100" fmla="*/ 181093 w 471"/>
                    <a:gd name="T101" fmla="*/ 156533 h 281"/>
                    <a:gd name="T102" fmla="*/ 183357 w 471"/>
                    <a:gd name="T103" fmla="*/ 167461 h 281"/>
                    <a:gd name="T104" fmla="*/ 175673 w 471"/>
                    <a:gd name="T105" fmla="*/ 200942 h 281"/>
                    <a:gd name="T106" fmla="*/ 169307 w 471"/>
                    <a:gd name="T107" fmla="*/ 219014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62" name="Freeform 31"/>
                <p:cNvSpPr>
                  <a:spLocks/>
                </p:cNvSpPr>
                <p:nvPr userDrawn="1"/>
              </p:nvSpPr>
              <p:spPr bwMode="ltGray">
                <a:xfrm>
                  <a:off x="3880" y="-7"/>
                  <a:ext cx="984" cy="692"/>
                </a:xfrm>
                <a:custGeom>
                  <a:avLst/>
                  <a:gdLst>
                    <a:gd name="T0" fmla="*/ 406 w 984"/>
                    <a:gd name="T1" fmla="*/ 2 h 844"/>
                    <a:gd name="T2" fmla="*/ 502 w 984"/>
                    <a:gd name="T3" fmla="*/ 2 h 844"/>
                    <a:gd name="T4" fmla="*/ 550 w 984"/>
                    <a:gd name="T5" fmla="*/ 2 h 844"/>
                    <a:gd name="T6" fmla="*/ 578 w 984"/>
                    <a:gd name="T7" fmla="*/ 6 h 844"/>
                    <a:gd name="T8" fmla="*/ 586 w 984"/>
                    <a:gd name="T9" fmla="*/ 5 h 844"/>
                    <a:gd name="T10" fmla="*/ 606 w 984"/>
                    <a:gd name="T11" fmla="*/ 3 h 844"/>
                    <a:gd name="T12" fmla="*/ 642 w 984"/>
                    <a:gd name="T13" fmla="*/ 6 h 844"/>
                    <a:gd name="T14" fmla="*/ 682 w 984"/>
                    <a:gd name="T15" fmla="*/ 5 h 844"/>
                    <a:gd name="T16" fmla="*/ 706 w 984"/>
                    <a:gd name="T17" fmla="*/ 4 h 844"/>
                    <a:gd name="T18" fmla="*/ 762 w 984"/>
                    <a:gd name="T19" fmla="*/ 2 h 844"/>
                    <a:gd name="T20" fmla="*/ 798 w 984"/>
                    <a:gd name="T21" fmla="*/ 3 h 844"/>
                    <a:gd name="T22" fmla="*/ 798 w 984"/>
                    <a:gd name="T23" fmla="*/ 6 h 844"/>
                    <a:gd name="T24" fmla="*/ 790 w 984"/>
                    <a:gd name="T25" fmla="*/ 7 h 844"/>
                    <a:gd name="T26" fmla="*/ 766 w 984"/>
                    <a:gd name="T27" fmla="*/ 8 h 844"/>
                    <a:gd name="T28" fmla="*/ 762 w 984"/>
                    <a:gd name="T29" fmla="*/ 9 h 844"/>
                    <a:gd name="T30" fmla="*/ 802 w 984"/>
                    <a:gd name="T31" fmla="*/ 11 h 844"/>
                    <a:gd name="T32" fmla="*/ 786 w 984"/>
                    <a:gd name="T33" fmla="*/ 16 h 844"/>
                    <a:gd name="T34" fmla="*/ 830 w 984"/>
                    <a:gd name="T35" fmla="*/ 21 h 844"/>
                    <a:gd name="T36" fmla="*/ 854 w 984"/>
                    <a:gd name="T37" fmla="*/ 23 h 844"/>
                    <a:gd name="T38" fmla="*/ 830 w 984"/>
                    <a:gd name="T39" fmla="*/ 23 h 844"/>
                    <a:gd name="T40" fmla="*/ 746 w 984"/>
                    <a:gd name="T41" fmla="*/ 20 h 844"/>
                    <a:gd name="T42" fmla="*/ 678 w 984"/>
                    <a:gd name="T43" fmla="*/ 20 h 844"/>
                    <a:gd name="T44" fmla="*/ 590 w 984"/>
                    <a:gd name="T45" fmla="*/ 23 h 844"/>
                    <a:gd name="T46" fmla="*/ 642 w 984"/>
                    <a:gd name="T47" fmla="*/ 30 h 844"/>
                    <a:gd name="T48" fmla="*/ 710 w 984"/>
                    <a:gd name="T49" fmla="*/ 32 h 844"/>
                    <a:gd name="T50" fmla="*/ 738 w 984"/>
                    <a:gd name="T51" fmla="*/ 28 h 844"/>
                    <a:gd name="T52" fmla="*/ 774 w 984"/>
                    <a:gd name="T53" fmla="*/ 29 h 844"/>
                    <a:gd name="T54" fmla="*/ 766 w 984"/>
                    <a:gd name="T55" fmla="*/ 32 h 844"/>
                    <a:gd name="T56" fmla="*/ 802 w 984"/>
                    <a:gd name="T57" fmla="*/ 34 h 844"/>
                    <a:gd name="T58" fmla="*/ 838 w 984"/>
                    <a:gd name="T59" fmla="*/ 34 h 844"/>
                    <a:gd name="T60" fmla="*/ 922 w 984"/>
                    <a:gd name="T61" fmla="*/ 41 h 844"/>
                    <a:gd name="T62" fmla="*/ 942 w 984"/>
                    <a:gd name="T63" fmla="*/ 42 h 844"/>
                    <a:gd name="T64" fmla="*/ 874 w 984"/>
                    <a:gd name="T65" fmla="*/ 41 h 844"/>
                    <a:gd name="T66" fmla="*/ 830 w 984"/>
                    <a:gd name="T67" fmla="*/ 39 h 844"/>
                    <a:gd name="T68" fmla="*/ 778 w 984"/>
                    <a:gd name="T69" fmla="*/ 36 h 844"/>
                    <a:gd name="T70" fmla="*/ 702 w 984"/>
                    <a:gd name="T71" fmla="*/ 34 h 844"/>
                    <a:gd name="T72" fmla="*/ 614 w 984"/>
                    <a:gd name="T73" fmla="*/ 33 h 844"/>
                    <a:gd name="T74" fmla="*/ 506 w 984"/>
                    <a:gd name="T75" fmla="*/ 30 h 844"/>
                    <a:gd name="T76" fmla="*/ 462 w 984"/>
                    <a:gd name="T77" fmla="*/ 26 h 844"/>
                    <a:gd name="T78" fmla="*/ 430 w 984"/>
                    <a:gd name="T79" fmla="*/ 24 h 844"/>
                    <a:gd name="T80" fmla="*/ 382 w 984"/>
                    <a:gd name="T81" fmla="*/ 21 h 844"/>
                    <a:gd name="T82" fmla="*/ 342 w 984"/>
                    <a:gd name="T83" fmla="*/ 19 h 844"/>
                    <a:gd name="T84" fmla="*/ 354 w 984"/>
                    <a:gd name="T85" fmla="*/ 21 h 844"/>
                    <a:gd name="T86" fmla="*/ 418 w 984"/>
                    <a:gd name="T87" fmla="*/ 25 h 844"/>
                    <a:gd name="T88" fmla="*/ 422 w 984"/>
                    <a:gd name="T89" fmla="*/ 26 h 844"/>
                    <a:gd name="T90" fmla="*/ 394 w 984"/>
                    <a:gd name="T91" fmla="*/ 26 h 844"/>
                    <a:gd name="T92" fmla="*/ 354 w 984"/>
                    <a:gd name="T93" fmla="*/ 24 h 844"/>
                    <a:gd name="T94" fmla="*/ 314 w 984"/>
                    <a:gd name="T95" fmla="*/ 20 h 844"/>
                    <a:gd name="T96" fmla="*/ 266 w 984"/>
                    <a:gd name="T97" fmla="*/ 17 h 844"/>
                    <a:gd name="T98" fmla="*/ 210 w 984"/>
                    <a:gd name="T99" fmla="*/ 16 h 844"/>
                    <a:gd name="T100" fmla="*/ 154 w 984"/>
                    <a:gd name="T101" fmla="*/ 11 h 844"/>
                    <a:gd name="T102" fmla="*/ 66 w 984"/>
                    <a:gd name="T103" fmla="*/ 3 h 844"/>
                    <a:gd name="T104" fmla="*/ 34 w 984"/>
                    <a:gd name="T105" fmla="*/ 2 h 844"/>
                    <a:gd name="T106" fmla="*/ 46 w 984"/>
                    <a:gd name="T107" fmla="*/ 2 h 844"/>
                    <a:gd name="T108" fmla="*/ 102 w 984"/>
                    <a:gd name="T109" fmla="*/ 3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63" name="Freeform 32"/>
                <p:cNvSpPr>
                  <a:spLocks/>
                </p:cNvSpPr>
                <p:nvPr userDrawn="1"/>
              </p:nvSpPr>
              <p:spPr bwMode="ltGray">
                <a:xfrm>
                  <a:off x="3577" y="490"/>
                  <a:ext cx="36" cy="39"/>
                </a:xfrm>
                <a:custGeom>
                  <a:avLst/>
                  <a:gdLst>
                    <a:gd name="T0" fmla="*/ 6 w 36"/>
                    <a:gd name="T1" fmla="*/ 2 h 48"/>
                    <a:gd name="T2" fmla="*/ 10 w 36"/>
                    <a:gd name="T3" fmla="*/ 2 h 48"/>
                    <a:gd name="T4" fmla="*/ 6 w 36"/>
                    <a:gd name="T5" fmla="*/ 2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64" name="Freeform 33"/>
                <p:cNvSpPr>
                  <a:spLocks/>
                </p:cNvSpPr>
                <p:nvPr userDrawn="1"/>
              </p:nvSpPr>
              <p:spPr bwMode="ltGray">
                <a:xfrm>
                  <a:off x="3549" y="475"/>
                  <a:ext cx="38" cy="29"/>
                </a:xfrm>
                <a:custGeom>
                  <a:avLst/>
                  <a:gdLst>
                    <a:gd name="T0" fmla="*/ 0 w 36"/>
                    <a:gd name="T1" fmla="*/ 2 h 37"/>
                    <a:gd name="T2" fmla="*/ 27 w 36"/>
                    <a:gd name="T3" fmla="*/ 1 h 37"/>
                    <a:gd name="T4" fmla="*/ 80 w 36"/>
                    <a:gd name="T5" fmla="*/ 2 h 37"/>
                    <a:gd name="T6" fmla="*/ 8 w 36"/>
                    <a:gd name="T7" fmla="*/ 2 h 37"/>
                    <a:gd name="T8" fmla="*/ 0 w 36"/>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65" name="Freeform 34"/>
                <p:cNvSpPr>
                  <a:spLocks/>
                </p:cNvSpPr>
                <p:nvPr userDrawn="1"/>
              </p:nvSpPr>
              <p:spPr bwMode="ltGray">
                <a:xfrm>
                  <a:off x="4686" y="394"/>
                  <a:ext cx="171" cy="81"/>
                </a:xfrm>
                <a:custGeom>
                  <a:avLst/>
                  <a:gdLst>
                    <a:gd name="T0" fmla="*/ 0 w 170"/>
                    <a:gd name="T1" fmla="*/ 4 h 96"/>
                    <a:gd name="T2" fmla="*/ 28 w 170"/>
                    <a:gd name="T3" fmla="*/ 3 h 96"/>
                    <a:gd name="T4" fmla="*/ 56 w 170"/>
                    <a:gd name="T5" fmla="*/ 3 h 96"/>
                    <a:gd name="T6" fmla="*/ 80 w 170"/>
                    <a:gd name="T7" fmla="*/ 3 h 96"/>
                    <a:gd name="T8" fmla="*/ 64 w 170"/>
                    <a:gd name="T9" fmla="*/ 3 h 96"/>
                    <a:gd name="T10" fmla="*/ 139 w 170"/>
                    <a:gd name="T11" fmla="*/ 4 h 96"/>
                    <a:gd name="T12" fmla="*/ 175 w 170"/>
                    <a:gd name="T13" fmla="*/ 5 h 96"/>
                    <a:gd name="T14" fmla="*/ 131 w 170"/>
                    <a:gd name="T15" fmla="*/ 6 h 96"/>
                    <a:gd name="T16" fmla="*/ 103 w 170"/>
                    <a:gd name="T17" fmla="*/ 5 h 96"/>
                    <a:gd name="T18" fmla="*/ 76 w 170"/>
                    <a:gd name="T19" fmla="*/ 4 h 96"/>
                    <a:gd name="T20" fmla="*/ 24 w 170"/>
                    <a:gd name="T21" fmla="*/ 3 h 96"/>
                    <a:gd name="T22" fmla="*/ 0 w 170"/>
                    <a:gd name="T23" fmla="*/ 4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66" name="Freeform 35"/>
                <p:cNvSpPr>
                  <a:spLocks/>
                </p:cNvSpPr>
                <p:nvPr userDrawn="1"/>
              </p:nvSpPr>
              <p:spPr bwMode="ltGray">
                <a:xfrm>
                  <a:off x="4867" y="460"/>
                  <a:ext cx="138" cy="37"/>
                </a:xfrm>
                <a:custGeom>
                  <a:avLst/>
                  <a:gdLst>
                    <a:gd name="T0" fmla="*/ 0 w 138"/>
                    <a:gd name="T1" fmla="*/ 0 h 44"/>
                    <a:gd name="T2" fmla="*/ 52 w 138"/>
                    <a:gd name="T3" fmla="*/ 3 h 44"/>
                    <a:gd name="T4" fmla="*/ 88 w 138"/>
                    <a:gd name="T5" fmla="*/ 3 h 44"/>
                    <a:gd name="T6" fmla="*/ 112 w 138"/>
                    <a:gd name="T7" fmla="*/ 3 h 44"/>
                    <a:gd name="T8" fmla="*/ 108 w 138"/>
                    <a:gd name="T9" fmla="*/ 3 h 44"/>
                    <a:gd name="T10" fmla="*/ 64 w 138"/>
                    <a:gd name="T11" fmla="*/ 3 h 44"/>
                    <a:gd name="T12" fmla="*/ 0 w 138"/>
                    <a:gd name="T13" fmla="*/ 3 h 44"/>
                    <a:gd name="T14" fmla="*/ 28 w 138"/>
                    <a:gd name="T15" fmla="*/ 3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67" name="Freeform 36"/>
                <p:cNvSpPr>
                  <a:spLocks/>
                </p:cNvSpPr>
                <p:nvPr userDrawn="1"/>
              </p:nvSpPr>
              <p:spPr bwMode="ltGray">
                <a:xfrm>
                  <a:off x="4794" y="480"/>
                  <a:ext cx="56" cy="34"/>
                </a:xfrm>
                <a:custGeom>
                  <a:avLst/>
                  <a:gdLst>
                    <a:gd name="T0" fmla="*/ 17 w 57"/>
                    <a:gd name="T1" fmla="*/ 2 h 42"/>
                    <a:gd name="T2" fmla="*/ 28 w 57"/>
                    <a:gd name="T3" fmla="*/ 2 h 42"/>
                    <a:gd name="T4" fmla="*/ 17 w 57"/>
                    <a:gd name="T5" fmla="*/ 2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68" name="Freeform 37"/>
                <p:cNvSpPr>
                  <a:spLocks/>
                </p:cNvSpPr>
                <p:nvPr userDrawn="1"/>
              </p:nvSpPr>
              <p:spPr bwMode="ltGray">
                <a:xfrm>
                  <a:off x="4757" y="375"/>
                  <a:ext cx="37" cy="44"/>
                </a:xfrm>
                <a:custGeom>
                  <a:avLst/>
                  <a:gdLst>
                    <a:gd name="T0" fmla="*/ 9 w 39"/>
                    <a:gd name="T1" fmla="*/ 3 h 52"/>
                    <a:gd name="T2" fmla="*/ 9 w 39"/>
                    <a:gd name="T3" fmla="*/ 0 h 52"/>
                    <a:gd name="T4" fmla="*/ 9 w 39"/>
                    <a:gd name="T5" fmla="*/ 3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69" name="Freeform 38"/>
                <p:cNvSpPr>
                  <a:spLocks/>
                </p:cNvSpPr>
                <p:nvPr userDrawn="1"/>
              </p:nvSpPr>
              <p:spPr bwMode="ltGray">
                <a:xfrm>
                  <a:off x="5054" y="507"/>
                  <a:ext cx="45" cy="66"/>
                </a:xfrm>
                <a:custGeom>
                  <a:avLst/>
                  <a:gdLst>
                    <a:gd name="T0" fmla="*/ 4 w 44"/>
                    <a:gd name="T1" fmla="*/ 2 h 80"/>
                    <a:gd name="T2" fmla="*/ 20 w 44"/>
                    <a:gd name="T3" fmla="*/ 2 h 80"/>
                    <a:gd name="T4" fmla="*/ 39 w 44"/>
                    <a:gd name="T5" fmla="*/ 2 h 80"/>
                    <a:gd name="T6" fmla="*/ 51 w 44"/>
                    <a:gd name="T7" fmla="*/ 3 h 80"/>
                    <a:gd name="T8" fmla="*/ 39 w 44"/>
                    <a:gd name="T9" fmla="*/ 4 h 80"/>
                    <a:gd name="T10" fmla="*/ 0 w 44"/>
                    <a:gd name="T11" fmla="*/ 2 h 80"/>
                    <a:gd name="T12" fmla="*/ 4 w 44"/>
                    <a:gd name="T13" fmla="*/ 2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70" name="Freeform 39"/>
                <p:cNvSpPr>
                  <a:spLocks/>
                </p:cNvSpPr>
                <p:nvPr userDrawn="1"/>
              </p:nvSpPr>
              <p:spPr bwMode="ltGray">
                <a:xfrm>
                  <a:off x="4260" y="6"/>
                  <a:ext cx="480" cy="100"/>
                </a:xfrm>
                <a:custGeom>
                  <a:avLst/>
                  <a:gdLst>
                    <a:gd name="T0" fmla="*/ 83771 w 323"/>
                    <a:gd name="T1" fmla="*/ 1091 h 64"/>
                    <a:gd name="T2" fmla="*/ 87877 w 323"/>
                    <a:gd name="T3" fmla="*/ 6505 h 64"/>
                    <a:gd name="T4" fmla="*/ 89460 w 323"/>
                    <a:gd name="T5" fmla="*/ 0 h 64"/>
                    <a:gd name="T6" fmla="*/ 101018 w 323"/>
                    <a:gd name="T7" fmla="*/ 0 h 64"/>
                    <a:gd name="T8" fmla="*/ 109508 w 323"/>
                    <a:gd name="T9" fmla="*/ 14019 h 64"/>
                    <a:gd name="T10" fmla="*/ 121274 w 323"/>
                    <a:gd name="T11" fmla="*/ 8211 h 64"/>
                    <a:gd name="T12" fmla="*/ 119609 w 323"/>
                    <a:gd name="T13" fmla="*/ 23111 h 64"/>
                    <a:gd name="T14" fmla="*/ 113381 w 323"/>
                    <a:gd name="T15" fmla="*/ 37586 h 64"/>
                    <a:gd name="T16" fmla="*/ 112148 w 323"/>
                    <a:gd name="T17" fmla="*/ 23111 h 64"/>
                    <a:gd name="T18" fmla="*/ 109508 w 323"/>
                    <a:gd name="T19" fmla="*/ 24814 h 64"/>
                    <a:gd name="T20" fmla="*/ 106429 w 323"/>
                    <a:gd name="T21" fmla="*/ 23111 h 64"/>
                    <a:gd name="T22" fmla="*/ 100067 w 323"/>
                    <a:gd name="T23" fmla="*/ 17173 h 64"/>
                    <a:gd name="T24" fmla="*/ 86901 w 323"/>
                    <a:gd name="T25" fmla="*/ 30517 h 64"/>
                    <a:gd name="T26" fmla="*/ 76585 w 323"/>
                    <a:gd name="T27" fmla="*/ 35813 h 64"/>
                    <a:gd name="T28" fmla="*/ 80637 w 323"/>
                    <a:gd name="T29" fmla="*/ 45973 h 64"/>
                    <a:gd name="T30" fmla="*/ 71618 w 323"/>
                    <a:gd name="T31" fmla="*/ 50544 h 64"/>
                    <a:gd name="T32" fmla="*/ 64216 w 323"/>
                    <a:gd name="T33" fmla="*/ 48942 h 64"/>
                    <a:gd name="T34" fmla="*/ 67337 w 323"/>
                    <a:gd name="T35" fmla="*/ 45973 h 64"/>
                    <a:gd name="T36" fmla="*/ 64938 w 323"/>
                    <a:gd name="T37" fmla="*/ 32348 h 64"/>
                    <a:gd name="T38" fmla="*/ 64216 w 323"/>
                    <a:gd name="T39" fmla="*/ 24814 h 64"/>
                    <a:gd name="T40" fmla="*/ 60199 w 323"/>
                    <a:gd name="T41" fmla="*/ 18758 h 64"/>
                    <a:gd name="T42" fmla="*/ 54161 w 323"/>
                    <a:gd name="T43" fmla="*/ 21905 h 64"/>
                    <a:gd name="T44" fmla="*/ 51039 w 323"/>
                    <a:gd name="T45" fmla="*/ 21905 h 64"/>
                    <a:gd name="T46" fmla="*/ 46884 w 323"/>
                    <a:gd name="T47" fmla="*/ 20047 h 64"/>
                    <a:gd name="T48" fmla="*/ 31549 w 323"/>
                    <a:gd name="T49" fmla="*/ 1705 h 64"/>
                    <a:gd name="T50" fmla="*/ 22618 w 323"/>
                    <a:gd name="T51" fmla="*/ 11253 h 64"/>
                    <a:gd name="T52" fmla="*/ 1 w 323"/>
                    <a:gd name="T53" fmla="*/ 0 h 64"/>
                    <a:gd name="T54" fmla="*/ 83771 w 323"/>
                    <a:gd name="T55" fmla="*/ 109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71" name="Freeform 40"/>
                <p:cNvSpPr>
                  <a:spLocks/>
                </p:cNvSpPr>
                <p:nvPr userDrawn="1"/>
              </p:nvSpPr>
              <p:spPr bwMode="ltGray">
                <a:xfrm>
                  <a:off x="3835" y="3"/>
                  <a:ext cx="446" cy="49"/>
                </a:xfrm>
                <a:custGeom>
                  <a:avLst/>
                  <a:gdLst>
                    <a:gd name="T0" fmla="*/ 40241 w 300"/>
                    <a:gd name="T1" fmla="*/ 29681 h 31"/>
                    <a:gd name="T2" fmla="*/ 11713 w 300"/>
                    <a:gd name="T3" fmla="*/ 1279 h 31"/>
                    <a:gd name="T4" fmla="*/ 109208 w 300"/>
                    <a:gd name="T5" fmla="*/ 0 h 31"/>
                    <a:gd name="T6" fmla="*/ 113272 w 300"/>
                    <a:gd name="T7" fmla="*/ 13426 h 31"/>
                    <a:gd name="T8" fmla="*/ 101044 w 300"/>
                    <a:gd name="T9" fmla="*/ 15383 h 31"/>
                    <a:gd name="T10" fmla="*/ 40241 w 300"/>
                    <a:gd name="T11" fmla="*/ 2968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72" name="Freeform 41"/>
                <p:cNvSpPr>
                  <a:spLocks/>
                </p:cNvSpPr>
                <p:nvPr userDrawn="1"/>
              </p:nvSpPr>
              <p:spPr bwMode="ltGray">
                <a:xfrm>
                  <a:off x="2853" y="74"/>
                  <a:ext cx="42" cy="25"/>
                </a:xfrm>
                <a:custGeom>
                  <a:avLst/>
                  <a:gdLst>
                    <a:gd name="T0" fmla="*/ 0 w 41"/>
                    <a:gd name="T1" fmla="*/ 3 h 29"/>
                    <a:gd name="T2" fmla="*/ 12 w 41"/>
                    <a:gd name="T3" fmla="*/ 3 h 29"/>
                    <a:gd name="T4" fmla="*/ 0 w 41"/>
                    <a:gd name="T5" fmla="*/ 3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73" name="Freeform 42"/>
                <p:cNvSpPr>
                  <a:spLocks/>
                </p:cNvSpPr>
                <p:nvPr userDrawn="1"/>
              </p:nvSpPr>
              <p:spPr bwMode="ltGray">
                <a:xfrm>
                  <a:off x="1704" y="3"/>
                  <a:ext cx="1022" cy="372"/>
                </a:xfrm>
                <a:custGeom>
                  <a:avLst/>
                  <a:gdLst>
                    <a:gd name="T0" fmla="*/ 25861419 w 436"/>
                    <a:gd name="T1" fmla="*/ 548578 h 152"/>
                    <a:gd name="T2" fmla="*/ 154524473 w 436"/>
                    <a:gd name="T3" fmla="*/ 0 h 152"/>
                    <a:gd name="T4" fmla="*/ 147374486 w 436"/>
                    <a:gd name="T5" fmla="*/ 36526122 h 152"/>
                    <a:gd name="T6" fmla="*/ 140743099 w 436"/>
                    <a:gd name="T7" fmla="*/ 45900314 h 152"/>
                    <a:gd name="T8" fmla="*/ 138924928 w 436"/>
                    <a:gd name="T9" fmla="*/ 47333755 h 152"/>
                    <a:gd name="T10" fmla="*/ 132865898 w 436"/>
                    <a:gd name="T11" fmla="*/ 49506188 h 152"/>
                    <a:gd name="T12" fmla="*/ 127888603 w 436"/>
                    <a:gd name="T13" fmla="*/ 59429406 h 152"/>
                    <a:gd name="T14" fmla="*/ 128357863 w 436"/>
                    <a:gd name="T15" fmla="*/ 66896919 h 152"/>
                    <a:gd name="T16" fmla="*/ 128934943 w 436"/>
                    <a:gd name="T17" fmla="*/ 72446599 h 152"/>
                    <a:gd name="T18" fmla="*/ 129710604 w 436"/>
                    <a:gd name="T19" fmla="*/ 76595963 h 152"/>
                    <a:gd name="T20" fmla="*/ 128357863 w 436"/>
                    <a:gd name="T21" fmla="*/ 82694252 h 152"/>
                    <a:gd name="T22" fmla="*/ 124426908 w 436"/>
                    <a:gd name="T23" fmla="*/ 81351686 h 152"/>
                    <a:gd name="T24" fmla="*/ 121258814 w 436"/>
                    <a:gd name="T25" fmla="*/ 87349413 h 152"/>
                    <a:gd name="T26" fmla="*/ 122935869 w 436"/>
                    <a:gd name="T27" fmla="*/ 71068312 h 152"/>
                    <a:gd name="T28" fmla="*/ 119720650 w 436"/>
                    <a:gd name="T29" fmla="*/ 67785196 h 152"/>
                    <a:gd name="T30" fmla="*/ 121833914 w 436"/>
                    <a:gd name="T31" fmla="*/ 63073317 h 152"/>
                    <a:gd name="T32" fmla="*/ 121258814 w 436"/>
                    <a:gd name="T33" fmla="*/ 60352267 h 152"/>
                    <a:gd name="T34" fmla="*/ 113390574 w 436"/>
                    <a:gd name="T35" fmla="*/ 63621278 h 152"/>
                    <a:gd name="T36" fmla="*/ 112348183 w 436"/>
                    <a:gd name="T37" fmla="*/ 57523606 h 152"/>
                    <a:gd name="T38" fmla="*/ 105187306 w 436"/>
                    <a:gd name="T39" fmla="*/ 63621278 h 152"/>
                    <a:gd name="T40" fmla="*/ 113390574 w 436"/>
                    <a:gd name="T41" fmla="*/ 69725771 h 152"/>
                    <a:gd name="T42" fmla="*/ 108111890 w 436"/>
                    <a:gd name="T43" fmla="*/ 79087648 h 152"/>
                    <a:gd name="T44" fmla="*/ 110227156 w 436"/>
                    <a:gd name="T45" fmla="*/ 85182068 h 152"/>
                    <a:gd name="T46" fmla="*/ 111572415 w 436"/>
                    <a:gd name="T47" fmla="*/ 93447707 h 152"/>
                    <a:gd name="T48" fmla="*/ 109459622 w 436"/>
                    <a:gd name="T49" fmla="*/ 94011265 h 152"/>
                    <a:gd name="T50" fmla="*/ 111241646 w 436"/>
                    <a:gd name="T51" fmla="*/ 97293015 h 152"/>
                    <a:gd name="T52" fmla="*/ 108874759 w 436"/>
                    <a:gd name="T53" fmla="*/ 102821162 h 152"/>
                    <a:gd name="T54" fmla="*/ 0 w 436"/>
                    <a:gd name="T55" fmla="*/ 100931542 h 152"/>
                    <a:gd name="T56" fmla="*/ 25861419 w 436"/>
                    <a:gd name="T57" fmla="*/ 548578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74" name="Freeform 43"/>
                <p:cNvSpPr>
                  <a:spLocks/>
                </p:cNvSpPr>
                <p:nvPr userDrawn="1"/>
              </p:nvSpPr>
              <p:spPr bwMode="ltGray">
                <a:xfrm>
                  <a:off x="2729" y="-9"/>
                  <a:ext cx="47" cy="134"/>
                </a:xfrm>
                <a:custGeom>
                  <a:avLst/>
                  <a:gdLst>
                    <a:gd name="T0" fmla="*/ 5 w 47"/>
                    <a:gd name="T1" fmla="*/ 6 h 165"/>
                    <a:gd name="T2" fmla="*/ 15 w 47"/>
                    <a:gd name="T3" fmla="*/ 5 h 165"/>
                    <a:gd name="T4" fmla="*/ 17 w 47"/>
                    <a:gd name="T5" fmla="*/ 2 h 165"/>
                    <a:gd name="T6" fmla="*/ 11 w 47"/>
                    <a:gd name="T7" fmla="*/ 2 h 165"/>
                    <a:gd name="T8" fmla="*/ 17 w 47"/>
                    <a:gd name="T9" fmla="*/ 2 h 165"/>
                    <a:gd name="T10" fmla="*/ 21 w 47"/>
                    <a:gd name="T11" fmla="*/ 0 h 165"/>
                    <a:gd name="T12" fmla="*/ 31 w 47"/>
                    <a:gd name="T13" fmla="*/ 2 h 165"/>
                    <a:gd name="T14" fmla="*/ 47 w 47"/>
                    <a:gd name="T15" fmla="*/ 4 h 165"/>
                    <a:gd name="T16" fmla="*/ 31 w 47"/>
                    <a:gd name="T17" fmla="*/ 5 h 165"/>
                    <a:gd name="T18" fmla="*/ 23 w 47"/>
                    <a:gd name="T19" fmla="*/ 5 h 165"/>
                    <a:gd name="T20" fmla="*/ 21 w 47"/>
                    <a:gd name="T21" fmla="*/ 6 h 165"/>
                    <a:gd name="T22" fmla="*/ 27 w 47"/>
                    <a:gd name="T23" fmla="*/ 6 h 165"/>
                    <a:gd name="T24" fmla="*/ 31 w 47"/>
                    <a:gd name="T25" fmla="*/ 6 h 165"/>
                    <a:gd name="T26" fmla="*/ 13 w 47"/>
                    <a:gd name="T27" fmla="*/ 6 h 165"/>
                    <a:gd name="T28" fmla="*/ 7 w 47"/>
                    <a:gd name="T29" fmla="*/ 6 h 165"/>
                    <a:gd name="T30" fmla="*/ 3 w 47"/>
                    <a:gd name="T31" fmla="*/ 6 h 165"/>
                    <a:gd name="T32" fmla="*/ 5 w 47"/>
                    <a:gd name="T33" fmla="*/ 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75" name="Freeform 44"/>
                <p:cNvSpPr>
                  <a:spLocks/>
                </p:cNvSpPr>
                <p:nvPr userDrawn="1"/>
              </p:nvSpPr>
              <p:spPr bwMode="ltGray">
                <a:xfrm>
                  <a:off x="2701" y="103"/>
                  <a:ext cx="138" cy="84"/>
                </a:xfrm>
                <a:custGeom>
                  <a:avLst/>
                  <a:gdLst>
                    <a:gd name="T0" fmla="*/ 26 w 138"/>
                    <a:gd name="T1" fmla="*/ 3 h 103"/>
                    <a:gd name="T2" fmla="*/ 30 w 138"/>
                    <a:gd name="T3" fmla="*/ 2 h 103"/>
                    <a:gd name="T4" fmla="*/ 50 w 138"/>
                    <a:gd name="T5" fmla="*/ 2 h 103"/>
                    <a:gd name="T6" fmla="*/ 54 w 138"/>
                    <a:gd name="T7" fmla="*/ 2 h 103"/>
                    <a:gd name="T8" fmla="*/ 66 w 138"/>
                    <a:gd name="T9" fmla="*/ 2 h 103"/>
                    <a:gd name="T10" fmla="*/ 80 w 138"/>
                    <a:gd name="T11" fmla="*/ 2 h 103"/>
                    <a:gd name="T12" fmla="*/ 116 w 138"/>
                    <a:gd name="T13" fmla="*/ 2 h 103"/>
                    <a:gd name="T14" fmla="*/ 130 w 138"/>
                    <a:gd name="T15" fmla="*/ 2 h 103"/>
                    <a:gd name="T16" fmla="*/ 138 w 138"/>
                    <a:gd name="T17" fmla="*/ 2 h 103"/>
                    <a:gd name="T18" fmla="*/ 106 w 138"/>
                    <a:gd name="T19" fmla="*/ 2 h 103"/>
                    <a:gd name="T20" fmla="*/ 84 w 138"/>
                    <a:gd name="T21" fmla="*/ 3 h 103"/>
                    <a:gd name="T22" fmla="*/ 66 w 138"/>
                    <a:gd name="T23" fmla="*/ 4 h 103"/>
                    <a:gd name="T24" fmla="*/ 48 w 138"/>
                    <a:gd name="T25" fmla="*/ 5 h 103"/>
                    <a:gd name="T26" fmla="*/ 26 w 138"/>
                    <a:gd name="T27" fmla="*/ 5 h 103"/>
                    <a:gd name="T28" fmla="*/ 20 w 138"/>
                    <a:gd name="T29" fmla="*/ 4 h 103"/>
                    <a:gd name="T30" fmla="*/ 22 w 138"/>
                    <a:gd name="T31" fmla="*/ 5 h 103"/>
                    <a:gd name="T32" fmla="*/ 0 w 138"/>
                    <a:gd name="T33" fmla="*/ 5 h 103"/>
                    <a:gd name="T34" fmla="*/ 10 w 138"/>
                    <a:gd name="T35" fmla="*/ 4 h 103"/>
                    <a:gd name="T36" fmla="*/ 26 w 138"/>
                    <a:gd name="T37" fmla="*/ 3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76" name="Freeform 45"/>
                <p:cNvSpPr>
                  <a:spLocks/>
                </p:cNvSpPr>
                <p:nvPr userDrawn="1"/>
              </p:nvSpPr>
              <p:spPr bwMode="ltGray">
                <a:xfrm>
                  <a:off x="2553" y="182"/>
                  <a:ext cx="187" cy="176"/>
                </a:xfrm>
                <a:custGeom>
                  <a:avLst/>
                  <a:gdLst>
                    <a:gd name="T0" fmla="*/ 143 w 188"/>
                    <a:gd name="T1" fmla="*/ 2 h 214"/>
                    <a:gd name="T2" fmla="*/ 145 w 188"/>
                    <a:gd name="T3" fmla="*/ 2 h 214"/>
                    <a:gd name="T4" fmla="*/ 155 w 188"/>
                    <a:gd name="T5" fmla="*/ 0 h 214"/>
                    <a:gd name="T6" fmla="*/ 167 w 188"/>
                    <a:gd name="T7" fmla="*/ 2 h 214"/>
                    <a:gd name="T8" fmla="*/ 173 w 188"/>
                    <a:gd name="T9" fmla="*/ 2 h 214"/>
                    <a:gd name="T10" fmla="*/ 163 w 188"/>
                    <a:gd name="T11" fmla="*/ 3 h 214"/>
                    <a:gd name="T12" fmla="*/ 155 w 188"/>
                    <a:gd name="T13" fmla="*/ 4 h 214"/>
                    <a:gd name="T14" fmla="*/ 147 w 188"/>
                    <a:gd name="T15" fmla="*/ 7 h 214"/>
                    <a:gd name="T16" fmla="*/ 129 w 188"/>
                    <a:gd name="T17" fmla="*/ 7 h 214"/>
                    <a:gd name="T18" fmla="*/ 105 w 188"/>
                    <a:gd name="T19" fmla="*/ 7 h 214"/>
                    <a:gd name="T20" fmla="*/ 97 w 188"/>
                    <a:gd name="T21" fmla="*/ 7 h 214"/>
                    <a:gd name="T22" fmla="*/ 94 w 188"/>
                    <a:gd name="T23" fmla="*/ 8 h 214"/>
                    <a:gd name="T24" fmla="*/ 90 w 188"/>
                    <a:gd name="T25" fmla="*/ 8 h 214"/>
                    <a:gd name="T26" fmla="*/ 80 w 188"/>
                    <a:gd name="T27" fmla="*/ 7 h 214"/>
                    <a:gd name="T28" fmla="*/ 58 w 188"/>
                    <a:gd name="T29" fmla="*/ 8 h 214"/>
                    <a:gd name="T30" fmla="*/ 76 w 188"/>
                    <a:gd name="T31" fmla="*/ 8 h 214"/>
                    <a:gd name="T32" fmla="*/ 78 w 188"/>
                    <a:gd name="T33" fmla="*/ 9 h 214"/>
                    <a:gd name="T34" fmla="*/ 58 w 188"/>
                    <a:gd name="T35" fmla="*/ 9 h 214"/>
                    <a:gd name="T36" fmla="*/ 34 w 188"/>
                    <a:gd name="T37" fmla="*/ 9 h 214"/>
                    <a:gd name="T38" fmla="*/ 36 w 188"/>
                    <a:gd name="T39" fmla="*/ 8 h 214"/>
                    <a:gd name="T40" fmla="*/ 46 w 188"/>
                    <a:gd name="T41" fmla="*/ 8 h 214"/>
                    <a:gd name="T42" fmla="*/ 34 w 188"/>
                    <a:gd name="T43" fmla="*/ 8 h 214"/>
                    <a:gd name="T44" fmla="*/ 26 w 188"/>
                    <a:gd name="T45" fmla="*/ 9 h 214"/>
                    <a:gd name="T46" fmla="*/ 30 w 188"/>
                    <a:gd name="T47" fmla="*/ 10 h 214"/>
                    <a:gd name="T48" fmla="*/ 14 w 188"/>
                    <a:gd name="T49" fmla="*/ 11 h 214"/>
                    <a:gd name="T50" fmla="*/ 0 w 188"/>
                    <a:gd name="T51" fmla="*/ 12 h 214"/>
                    <a:gd name="T52" fmla="*/ 8 w 188"/>
                    <a:gd name="T53" fmla="*/ 10 h 214"/>
                    <a:gd name="T54" fmla="*/ 0 w 188"/>
                    <a:gd name="T55" fmla="*/ 9 h 214"/>
                    <a:gd name="T56" fmla="*/ 14 w 188"/>
                    <a:gd name="T57" fmla="*/ 8 h 214"/>
                    <a:gd name="T58" fmla="*/ 32 w 188"/>
                    <a:gd name="T59" fmla="*/ 7 h 214"/>
                    <a:gd name="T60" fmla="*/ 44 w 188"/>
                    <a:gd name="T61" fmla="*/ 7 h 214"/>
                    <a:gd name="T62" fmla="*/ 72 w 188"/>
                    <a:gd name="T63" fmla="*/ 7 h 214"/>
                    <a:gd name="T64" fmla="*/ 84 w 188"/>
                    <a:gd name="T65" fmla="*/ 6 h 214"/>
                    <a:gd name="T66" fmla="*/ 99 w 188"/>
                    <a:gd name="T67" fmla="*/ 5 h 214"/>
                    <a:gd name="T68" fmla="*/ 105 w 188"/>
                    <a:gd name="T69" fmla="*/ 5 h 214"/>
                    <a:gd name="T70" fmla="*/ 117 w 188"/>
                    <a:gd name="T71" fmla="*/ 4 h 214"/>
                    <a:gd name="T72" fmla="*/ 135 w 188"/>
                    <a:gd name="T73" fmla="*/ 3 h 214"/>
                    <a:gd name="T74" fmla="*/ 139 w 188"/>
                    <a:gd name="T75" fmla="*/ 2 h 214"/>
                    <a:gd name="T76" fmla="*/ 133 w 188"/>
                    <a:gd name="T77" fmla="*/ 2 h 214"/>
                    <a:gd name="T78" fmla="*/ 137 w 188"/>
                    <a:gd name="T79" fmla="*/ 2 h 214"/>
                    <a:gd name="T80" fmla="*/ 143 w 188"/>
                    <a:gd name="T81" fmla="*/ 2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77" name="Freeform 46"/>
                <p:cNvSpPr>
                  <a:spLocks/>
                </p:cNvSpPr>
                <p:nvPr userDrawn="1"/>
              </p:nvSpPr>
              <p:spPr bwMode="ltGray">
                <a:xfrm>
                  <a:off x="2677" y="233"/>
                  <a:ext cx="14" cy="10"/>
                </a:xfrm>
                <a:custGeom>
                  <a:avLst/>
                  <a:gdLst>
                    <a:gd name="T0" fmla="*/ 0 w 13"/>
                    <a:gd name="T1" fmla="*/ 2 h 13"/>
                    <a:gd name="T2" fmla="*/ 4 w 13"/>
                    <a:gd name="T3" fmla="*/ 2 h 13"/>
                    <a:gd name="T4" fmla="*/ 0 w 13"/>
                    <a:gd name="T5" fmla="*/ 2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78" name="Freeform 47"/>
                <p:cNvSpPr>
                  <a:spLocks/>
                </p:cNvSpPr>
                <p:nvPr userDrawn="1"/>
              </p:nvSpPr>
              <p:spPr bwMode="ltGray">
                <a:xfrm>
                  <a:off x="1627" y="353"/>
                  <a:ext cx="813" cy="462"/>
                </a:xfrm>
                <a:custGeom>
                  <a:avLst/>
                  <a:gdLst>
                    <a:gd name="T0" fmla="*/ 827 w 812"/>
                    <a:gd name="T1" fmla="*/ 2 h 564"/>
                    <a:gd name="T2" fmla="*/ 793 w 812"/>
                    <a:gd name="T3" fmla="*/ 4 h 564"/>
                    <a:gd name="T4" fmla="*/ 763 w 812"/>
                    <a:gd name="T5" fmla="*/ 6 h 564"/>
                    <a:gd name="T6" fmla="*/ 737 w 812"/>
                    <a:gd name="T7" fmla="*/ 7 h 564"/>
                    <a:gd name="T8" fmla="*/ 649 w 812"/>
                    <a:gd name="T9" fmla="*/ 9 h 564"/>
                    <a:gd name="T10" fmla="*/ 647 w 812"/>
                    <a:gd name="T11" fmla="*/ 11 h 564"/>
                    <a:gd name="T12" fmla="*/ 619 w 812"/>
                    <a:gd name="T13" fmla="*/ 11 h 564"/>
                    <a:gd name="T14" fmla="*/ 635 w 812"/>
                    <a:gd name="T15" fmla="*/ 9 h 564"/>
                    <a:gd name="T16" fmla="*/ 591 w 812"/>
                    <a:gd name="T17" fmla="*/ 9 h 564"/>
                    <a:gd name="T18" fmla="*/ 571 w 812"/>
                    <a:gd name="T19" fmla="*/ 11 h 564"/>
                    <a:gd name="T20" fmla="*/ 611 w 812"/>
                    <a:gd name="T21" fmla="*/ 14 h 564"/>
                    <a:gd name="T22" fmla="*/ 609 w 812"/>
                    <a:gd name="T23" fmla="*/ 19 h 564"/>
                    <a:gd name="T24" fmla="*/ 557 w 812"/>
                    <a:gd name="T25" fmla="*/ 20 h 564"/>
                    <a:gd name="T26" fmla="*/ 537 w 812"/>
                    <a:gd name="T27" fmla="*/ 20 h 564"/>
                    <a:gd name="T28" fmla="*/ 497 w 812"/>
                    <a:gd name="T29" fmla="*/ 17 h 564"/>
                    <a:gd name="T30" fmla="*/ 477 w 812"/>
                    <a:gd name="T31" fmla="*/ 17 h 564"/>
                    <a:gd name="T32" fmla="*/ 465 w 812"/>
                    <a:gd name="T33" fmla="*/ 20 h 564"/>
                    <a:gd name="T34" fmla="*/ 515 w 812"/>
                    <a:gd name="T35" fmla="*/ 24 h 564"/>
                    <a:gd name="T36" fmla="*/ 525 w 812"/>
                    <a:gd name="T37" fmla="*/ 26 h 564"/>
                    <a:gd name="T38" fmla="*/ 541 w 812"/>
                    <a:gd name="T39" fmla="*/ 28 h 564"/>
                    <a:gd name="T40" fmla="*/ 507 w 812"/>
                    <a:gd name="T41" fmla="*/ 28 h 564"/>
                    <a:gd name="T42" fmla="*/ 485 w 812"/>
                    <a:gd name="T43" fmla="*/ 26 h 564"/>
                    <a:gd name="T44" fmla="*/ 437 w 812"/>
                    <a:gd name="T45" fmla="*/ 21 h 564"/>
                    <a:gd name="T46" fmla="*/ 441 w 812"/>
                    <a:gd name="T47" fmla="*/ 16 h 564"/>
                    <a:gd name="T48" fmla="*/ 437 w 812"/>
                    <a:gd name="T49" fmla="*/ 13 h 564"/>
                    <a:gd name="T50" fmla="*/ 427 w 812"/>
                    <a:gd name="T51" fmla="*/ 14 h 564"/>
                    <a:gd name="T52" fmla="*/ 386 w 812"/>
                    <a:gd name="T53" fmla="*/ 13 h 564"/>
                    <a:gd name="T54" fmla="*/ 360 w 812"/>
                    <a:gd name="T55" fmla="*/ 9 h 564"/>
                    <a:gd name="T56" fmla="*/ 330 w 812"/>
                    <a:gd name="T57" fmla="*/ 9 h 564"/>
                    <a:gd name="T58" fmla="*/ 288 w 812"/>
                    <a:gd name="T59" fmla="*/ 9 h 564"/>
                    <a:gd name="T60" fmla="*/ 242 w 812"/>
                    <a:gd name="T61" fmla="*/ 11 h 564"/>
                    <a:gd name="T62" fmla="*/ 196 w 812"/>
                    <a:gd name="T63" fmla="*/ 13 h 564"/>
                    <a:gd name="T64" fmla="*/ 184 w 812"/>
                    <a:gd name="T65" fmla="*/ 13 h 564"/>
                    <a:gd name="T66" fmla="*/ 160 w 812"/>
                    <a:gd name="T67" fmla="*/ 16 h 564"/>
                    <a:gd name="T68" fmla="*/ 152 w 812"/>
                    <a:gd name="T69" fmla="*/ 17 h 564"/>
                    <a:gd name="T70" fmla="*/ 128 w 812"/>
                    <a:gd name="T71" fmla="*/ 20 h 564"/>
                    <a:gd name="T72" fmla="*/ 94 w 812"/>
                    <a:gd name="T73" fmla="*/ 20 h 564"/>
                    <a:gd name="T74" fmla="*/ 66 w 812"/>
                    <a:gd name="T75" fmla="*/ 13 h 564"/>
                    <a:gd name="T76" fmla="*/ 72 w 812"/>
                    <a:gd name="T77" fmla="*/ 7 h 564"/>
                    <a:gd name="T78" fmla="*/ 44 w 812"/>
                    <a:gd name="T79" fmla="*/ 9 h 564"/>
                    <a:gd name="T80" fmla="*/ 20 w 812"/>
                    <a:gd name="T81" fmla="*/ 7 h 564"/>
                    <a:gd name="T82" fmla="*/ 24 w 812"/>
                    <a:gd name="T83" fmla="*/ 7 h 564"/>
                    <a:gd name="T84" fmla="*/ 0 w 812"/>
                    <a:gd name="T85" fmla="*/ 5 h 564"/>
                    <a:gd name="T86" fmla="*/ 813 w 812"/>
                    <a:gd name="T87" fmla="*/ 2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79" name="Freeform 48"/>
                <p:cNvSpPr>
                  <a:spLocks/>
                </p:cNvSpPr>
                <p:nvPr userDrawn="1"/>
              </p:nvSpPr>
              <p:spPr bwMode="ltGray">
                <a:xfrm>
                  <a:off x="1770" y="671"/>
                  <a:ext cx="45" cy="71"/>
                </a:xfrm>
                <a:custGeom>
                  <a:avLst/>
                  <a:gdLst>
                    <a:gd name="T0" fmla="*/ 7 w 43"/>
                    <a:gd name="T1" fmla="*/ 3 h 85"/>
                    <a:gd name="T2" fmla="*/ 32 w 43"/>
                    <a:gd name="T3" fmla="*/ 3 h 85"/>
                    <a:gd name="T4" fmla="*/ 73 w 43"/>
                    <a:gd name="T5" fmla="*/ 3 h 85"/>
                    <a:gd name="T6" fmla="*/ 35 w 43"/>
                    <a:gd name="T7" fmla="*/ 6 h 85"/>
                    <a:gd name="T8" fmla="*/ 1 w 43"/>
                    <a:gd name="T9" fmla="*/ 5 h 85"/>
                    <a:gd name="T10" fmla="*/ 7 w 43"/>
                    <a:gd name="T11" fmla="*/ 3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80" name="Freeform 49"/>
                <p:cNvSpPr>
                  <a:spLocks/>
                </p:cNvSpPr>
                <p:nvPr userDrawn="1"/>
              </p:nvSpPr>
              <p:spPr bwMode="ltGray">
                <a:xfrm>
                  <a:off x="2394" y="431"/>
                  <a:ext cx="42" cy="59"/>
                </a:xfrm>
                <a:custGeom>
                  <a:avLst/>
                  <a:gdLst>
                    <a:gd name="T0" fmla="*/ 11 w 44"/>
                    <a:gd name="T1" fmla="*/ 2 h 74"/>
                    <a:gd name="T2" fmla="*/ 14 w 44"/>
                    <a:gd name="T3" fmla="*/ 2 h 74"/>
                    <a:gd name="T4" fmla="*/ 23 w 44"/>
                    <a:gd name="T5" fmla="*/ 2 h 74"/>
                    <a:gd name="T6" fmla="*/ 21 w 44"/>
                    <a:gd name="T7" fmla="*/ 2 h 74"/>
                    <a:gd name="T8" fmla="*/ 11 w 44"/>
                    <a:gd name="T9" fmla="*/ 2 h 74"/>
                    <a:gd name="T10" fmla="*/ 7 w 44"/>
                    <a:gd name="T11" fmla="*/ 2 h 74"/>
                    <a:gd name="T12" fmla="*/ 3 w 44"/>
                    <a:gd name="T13" fmla="*/ 2 h 74"/>
                    <a:gd name="T14" fmla="*/ 11 w 44"/>
                    <a:gd name="T15" fmla="*/ 2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81" name="Freeform 50"/>
                <p:cNvSpPr>
                  <a:spLocks/>
                </p:cNvSpPr>
                <p:nvPr userDrawn="1"/>
              </p:nvSpPr>
              <p:spPr bwMode="ltGray">
                <a:xfrm>
                  <a:off x="2513" y="402"/>
                  <a:ext cx="21" cy="24"/>
                </a:xfrm>
                <a:custGeom>
                  <a:avLst/>
                  <a:gdLst>
                    <a:gd name="T0" fmla="*/ 7 w 20"/>
                    <a:gd name="T1" fmla="*/ 2 h 30"/>
                    <a:gd name="T2" fmla="*/ 5 w 20"/>
                    <a:gd name="T3" fmla="*/ 2 h 30"/>
                    <a:gd name="T4" fmla="*/ 7 w 20"/>
                    <a:gd name="T5" fmla="*/ 2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82" name="Freeform 51"/>
                <p:cNvSpPr>
                  <a:spLocks/>
                </p:cNvSpPr>
                <p:nvPr userDrawn="1"/>
              </p:nvSpPr>
              <p:spPr bwMode="ltGray">
                <a:xfrm>
                  <a:off x="333" y="169"/>
                  <a:ext cx="1015" cy="866"/>
                </a:xfrm>
                <a:custGeom>
                  <a:avLst/>
                  <a:gdLst>
                    <a:gd name="T0" fmla="*/ 187232 w 682"/>
                    <a:gd name="T1" fmla="*/ 347720 h 557"/>
                    <a:gd name="T2" fmla="*/ 189101 w 682"/>
                    <a:gd name="T3" fmla="*/ 338147 h 557"/>
                    <a:gd name="T4" fmla="*/ 194652 w 682"/>
                    <a:gd name="T5" fmla="*/ 309636 h 557"/>
                    <a:gd name="T6" fmla="*/ 120394 w 682"/>
                    <a:gd name="T7" fmla="*/ 214838 h 557"/>
                    <a:gd name="T8" fmla="*/ 109830 w 682"/>
                    <a:gd name="T9" fmla="*/ 259318 h 557"/>
                    <a:gd name="T10" fmla="*/ 117972 w 682"/>
                    <a:gd name="T11" fmla="*/ 416544 h 557"/>
                    <a:gd name="T12" fmla="*/ 109830 w 682"/>
                    <a:gd name="T13" fmla="*/ 370326 h 557"/>
                    <a:gd name="T14" fmla="*/ 94255 w 682"/>
                    <a:gd name="T15" fmla="*/ 329386 h 557"/>
                    <a:gd name="T16" fmla="*/ 95431 w 682"/>
                    <a:gd name="T17" fmla="*/ 309636 h 557"/>
                    <a:gd name="T18" fmla="*/ 96319 w 682"/>
                    <a:gd name="T19" fmla="*/ 295619 h 557"/>
                    <a:gd name="T20" fmla="*/ 85614 w 682"/>
                    <a:gd name="T21" fmla="*/ 281141 h 557"/>
                    <a:gd name="T22" fmla="*/ 75558 w 682"/>
                    <a:gd name="T23" fmla="*/ 259318 h 557"/>
                    <a:gd name="T24" fmla="*/ 57526 w 682"/>
                    <a:gd name="T25" fmla="*/ 265078 h 557"/>
                    <a:gd name="T26" fmla="*/ 49245 w 682"/>
                    <a:gd name="T27" fmla="*/ 273580 h 557"/>
                    <a:gd name="T28" fmla="*/ 30353 w 682"/>
                    <a:gd name="T29" fmla="*/ 273580 h 557"/>
                    <a:gd name="T30" fmla="*/ 8641 w 682"/>
                    <a:gd name="T31" fmla="*/ 233862 h 557"/>
                    <a:gd name="T32" fmla="*/ 4249 w 682"/>
                    <a:gd name="T33" fmla="*/ 221516 h 557"/>
                    <a:gd name="T34" fmla="*/ 0 w 682"/>
                    <a:gd name="T35" fmla="*/ 197501 h 557"/>
                    <a:gd name="T36" fmla="*/ 9412 w 682"/>
                    <a:gd name="T37" fmla="*/ 159775 h 557"/>
                    <a:gd name="T38" fmla="*/ 12530 w 682"/>
                    <a:gd name="T39" fmla="*/ 135508 h 557"/>
                    <a:gd name="T40" fmla="*/ 19868 w 682"/>
                    <a:gd name="T41" fmla="*/ 106855 h 557"/>
                    <a:gd name="T42" fmla="*/ 31690 w 682"/>
                    <a:gd name="T43" fmla="*/ 86727 h 557"/>
                    <a:gd name="T44" fmla="*/ 65210 w 682"/>
                    <a:gd name="T45" fmla="*/ 50262 h 557"/>
                    <a:gd name="T46" fmla="*/ 85614 w 682"/>
                    <a:gd name="T47" fmla="*/ 22602 h 557"/>
                    <a:gd name="T48" fmla="*/ 100366 w 682"/>
                    <a:gd name="T49" fmla="*/ 4327 h 557"/>
                    <a:gd name="T50" fmla="*/ 141319 w 682"/>
                    <a:gd name="T51" fmla="*/ 1600 h 557"/>
                    <a:gd name="T52" fmla="*/ 154814 w 682"/>
                    <a:gd name="T53" fmla="*/ 0 h 557"/>
                    <a:gd name="T54" fmla="*/ 149372 w 682"/>
                    <a:gd name="T55" fmla="*/ 25282 h 557"/>
                    <a:gd name="T56" fmla="*/ 172398 w 682"/>
                    <a:gd name="T57" fmla="*/ 63221 h 557"/>
                    <a:gd name="T58" fmla="*/ 193527 w 682"/>
                    <a:gd name="T59" fmla="*/ 55469 h 557"/>
                    <a:gd name="T60" fmla="*/ 205840 w 682"/>
                    <a:gd name="T61" fmla="*/ 61113 h 557"/>
                    <a:gd name="T62" fmla="*/ 217472 w 682"/>
                    <a:gd name="T63" fmla="*/ 72794 h 557"/>
                    <a:gd name="T64" fmla="*/ 222720 w 682"/>
                    <a:gd name="T65" fmla="*/ 140878 h 557"/>
                    <a:gd name="T66" fmla="*/ 222720 w 682"/>
                    <a:gd name="T67" fmla="*/ 179906 h 557"/>
                    <a:gd name="T68" fmla="*/ 232980 w 682"/>
                    <a:gd name="T69" fmla="*/ 212134 h 557"/>
                    <a:gd name="T70" fmla="*/ 251195 w 682"/>
                    <a:gd name="T71" fmla="*/ 224812 h 557"/>
                    <a:gd name="T72" fmla="*/ 264567 w 682"/>
                    <a:gd name="T73" fmla="*/ 221516 h 557"/>
                    <a:gd name="T74" fmla="*/ 258338 w 682"/>
                    <a:gd name="T75" fmla="*/ 254971 h 557"/>
                    <a:gd name="T76" fmla="*/ 232980 w 682"/>
                    <a:gd name="T77" fmla="*/ 305277 h 557"/>
                    <a:gd name="T78" fmla="*/ 213342 w 682"/>
                    <a:gd name="T79" fmla="*/ 363599 h 557"/>
                    <a:gd name="T80" fmla="*/ 216406 w 682"/>
                    <a:gd name="T81" fmla="*/ 380855 h 557"/>
                    <a:gd name="T82" fmla="*/ 169227 w 682"/>
                    <a:gd name="T83" fmla="*/ 416544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83" name="Freeform 52"/>
                <p:cNvSpPr>
                  <a:spLocks/>
                </p:cNvSpPr>
                <p:nvPr userDrawn="1"/>
              </p:nvSpPr>
              <p:spPr bwMode="ltGray">
                <a:xfrm>
                  <a:off x="727" y="495"/>
                  <a:ext cx="382" cy="540"/>
                </a:xfrm>
                <a:custGeom>
                  <a:avLst/>
                  <a:gdLst>
                    <a:gd name="T0" fmla="*/ 92770 w 257"/>
                    <a:gd name="T1" fmla="*/ 263634 h 347"/>
                    <a:gd name="T2" fmla="*/ 88889 w 257"/>
                    <a:gd name="T3" fmla="*/ 228571 h 347"/>
                    <a:gd name="T4" fmla="*/ 82985 w 257"/>
                    <a:gd name="T5" fmla="*/ 218842 h 347"/>
                    <a:gd name="T6" fmla="*/ 82344 w 257"/>
                    <a:gd name="T7" fmla="*/ 204870 h 347"/>
                    <a:gd name="T8" fmla="*/ 79892 w 257"/>
                    <a:gd name="T9" fmla="*/ 193026 h 347"/>
                    <a:gd name="T10" fmla="*/ 79892 w 257"/>
                    <a:gd name="T11" fmla="*/ 173891 h 347"/>
                    <a:gd name="T12" fmla="*/ 79197 w 257"/>
                    <a:gd name="T13" fmla="*/ 162534 h 347"/>
                    <a:gd name="T14" fmla="*/ 87065 w 257"/>
                    <a:gd name="T15" fmla="*/ 153508 h 347"/>
                    <a:gd name="T16" fmla="*/ 98170 w 257"/>
                    <a:gd name="T17" fmla="*/ 150100 h 347"/>
                    <a:gd name="T18" fmla="*/ 98170 w 257"/>
                    <a:gd name="T19" fmla="*/ 103672 h 347"/>
                    <a:gd name="T20" fmla="*/ 20591 w 257"/>
                    <a:gd name="T21" fmla="*/ 72923 h 347"/>
                    <a:gd name="T22" fmla="*/ 12355 w 257"/>
                    <a:gd name="T23" fmla="*/ 74595 h 347"/>
                    <a:gd name="T24" fmla="*/ 6270 w 257"/>
                    <a:gd name="T25" fmla="*/ 77564 h 347"/>
                    <a:gd name="T26" fmla="*/ 0 w 257"/>
                    <a:gd name="T27" fmla="*/ 113482 h 347"/>
                    <a:gd name="T28" fmla="*/ 35407 w 257"/>
                    <a:gd name="T29" fmla="*/ 262845 h 347"/>
                    <a:gd name="T30" fmla="*/ 92770 w 257"/>
                    <a:gd name="T31" fmla="*/ 263634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84" name="Freeform 53"/>
                <p:cNvSpPr>
                  <a:spLocks/>
                </p:cNvSpPr>
                <p:nvPr userDrawn="1"/>
              </p:nvSpPr>
              <p:spPr bwMode="ltGray">
                <a:xfrm>
                  <a:off x="1400" y="896"/>
                  <a:ext cx="16" cy="29"/>
                </a:xfrm>
                <a:custGeom>
                  <a:avLst/>
                  <a:gdLst>
                    <a:gd name="T0" fmla="*/ 3 w 19"/>
                    <a:gd name="T1" fmla="*/ 2 h 37"/>
                    <a:gd name="T2" fmla="*/ 3 w 19"/>
                    <a:gd name="T3" fmla="*/ 2 h 37"/>
                    <a:gd name="T4" fmla="*/ 3 w 19"/>
                    <a:gd name="T5" fmla="*/ 2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85" name="Freeform 54"/>
                <p:cNvSpPr>
                  <a:spLocks/>
                </p:cNvSpPr>
                <p:nvPr userDrawn="1"/>
              </p:nvSpPr>
              <p:spPr bwMode="ltGray">
                <a:xfrm>
                  <a:off x="1379" y="617"/>
                  <a:ext cx="21" cy="17"/>
                </a:xfrm>
                <a:custGeom>
                  <a:avLst/>
                  <a:gdLst>
                    <a:gd name="T0" fmla="*/ 11 w 22"/>
                    <a:gd name="T1" fmla="*/ 3 h 20"/>
                    <a:gd name="T2" fmla="*/ 11 w 22"/>
                    <a:gd name="T3" fmla="*/ 0 h 20"/>
                    <a:gd name="T4" fmla="*/ 11 w 22"/>
                    <a:gd name="T5" fmla="*/ 3 h 20"/>
                    <a:gd name="T6" fmla="*/ 8 w 22"/>
                    <a:gd name="T7" fmla="*/ 3 h 20"/>
                    <a:gd name="T8" fmla="*/ 11 w 22"/>
                    <a:gd name="T9" fmla="*/ 3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86" name="Freeform 55"/>
                <p:cNvSpPr>
                  <a:spLocks/>
                </p:cNvSpPr>
                <p:nvPr userDrawn="1"/>
              </p:nvSpPr>
              <p:spPr bwMode="ltGray">
                <a:xfrm>
                  <a:off x="453" y="275"/>
                  <a:ext cx="58" cy="24"/>
                </a:xfrm>
                <a:custGeom>
                  <a:avLst/>
                  <a:gdLst>
                    <a:gd name="T0" fmla="*/ 24 w 57"/>
                    <a:gd name="T1" fmla="*/ 2 h 30"/>
                    <a:gd name="T2" fmla="*/ 47 w 57"/>
                    <a:gd name="T3" fmla="*/ 2 h 30"/>
                    <a:gd name="T4" fmla="*/ 51 w 57"/>
                    <a:gd name="T5" fmla="*/ 2 h 30"/>
                    <a:gd name="T6" fmla="*/ 24 w 57"/>
                    <a:gd name="T7" fmla="*/ 2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87" name="Freeform 56"/>
                <p:cNvSpPr>
                  <a:spLocks/>
                </p:cNvSpPr>
                <p:nvPr userDrawn="1"/>
              </p:nvSpPr>
              <p:spPr bwMode="ltGray">
                <a:xfrm>
                  <a:off x="1161" y="50"/>
                  <a:ext cx="691" cy="569"/>
                </a:xfrm>
                <a:custGeom>
                  <a:avLst/>
                  <a:gdLst>
                    <a:gd name="T0" fmla="*/ 458 w 693"/>
                    <a:gd name="T1" fmla="*/ 23 h 696"/>
                    <a:gd name="T2" fmla="*/ 378 w 693"/>
                    <a:gd name="T3" fmla="*/ 22 h 696"/>
                    <a:gd name="T4" fmla="*/ 310 w 693"/>
                    <a:gd name="T5" fmla="*/ 20 h 696"/>
                    <a:gd name="T6" fmla="*/ 250 w 693"/>
                    <a:gd name="T7" fmla="*/ 20 h 696"/>
                    <a:gd name="T8" fmla="*/ 222 w 693"/>
                    <a:gd name="T9" fmla="*/ 20 h 696"/>
                    <a:gd name="T10" fmla="*/ 246 w 693"/>
                    <a:gd name="T11" fmla="*/ 20 h 696"/>
                    <a:gd name="T12" fmla="*/ 278 w 693"/>
                    <a:gd name="T13" fmla="*/ 23 h 696"/>
                    <a:gd name="T14" fmla="*/ 306 w 693"/>
                    <a:gd name="T15" fmla="*/ 24 h 696"/>
                    <a:gd name="T16" fmla="*/ 318 w 693"/>
                    <a:gd name="T17" fmla="*/ 25 h 696"/>
                    <a:gd name="T18" fmla="*/ 298 w 693"/>
                    <a:gd name="T19" fmla="*/ 27 h 696"/>
                    <a:gd name="T20" fmla="*/ 246 w 693"/>
                    <a:gd name="T21" fmla="*/ 31 h 696"/>
                    <a:gd name="T22" fmla="*/ 210 w 693"/>
                    <a:gd name="T23" fmla="*/ 31 h 696"/>
                    <a:gd name="T24" fmla="*/ 97 w 693"/>
                    <a:gd name="T25" fmla="*/ 34 h 696"/>
                    <a:gd name="T26" fmla="*/ 77 w 693"/>
                    <a:gd name="T27" fmla="*/ 31 h 696"/>
                    <a:gd name="T28" fmla="*/ 45 w 693"/>
                    <a:gd name="T29" fmla="*/ 25 h 696"/>
                    <a:gd name="T30" fmla="*/ 33 w 693"/>
                    <a:gd name="T31" fmla="*/ 22 h 696"/>
                    <a:gd name="T32" fmla="*/ 53 w 693"/>
                    <a:gd name="T33" fmla="*/ 16 h 696"/>
                    <a:gd name="T34" fmla="*/ 17 w 693"/>
                    <a:gd name="T35" fmla="*/ 20 h 696"/>
                    <a:gd name="T36" fmla="*/ 81 w 693"/>
                    <a:gd name="T37" fmla="*/ 13 h 696"/>
                    <a:gd name="T38" fmla="*/ 113 w 693"/>
                    <a:gd name="T39" fmla="*/ 11 h 696"/>
                    <a:gd name="T40" fmla="*/ 37 w 693"/>
                    <a:gd name="T41" fmla="*/ 11 h 696"/>
                    <a:gd name="T42" fmla="*/ 1 w 693"/>
                    <a:gd name="T43" fmla="*/ 9 h 696"/>
                    <a:gd name="T44" fmla="*/ 25 w 693"/>
                    <a:gd name="T45" fmla="*/ 7 h 696"/>
                    <a:gd name="T46" fmla="*/ 97 w 693"/>
                    <a:gd name="T47" fmla="*/ 6 h 696"/>
                    <a:gd name="T48" fmla="*/ 206 w 693"/>
                    <a:gd name="T49" fmla="*/ 6 h 696"/>
                    <a:gd name="T50" fmla="*/ 214 w 693"/>
                    <a:gd name="T51" fmla="*/ 3 h 696"/>
                    <a:gd name="T52" fmla="*/ 246 w 693"/>
                    <a:gd name="T53" fmla="*/ 0 h 696"/>
                    <a:gd name="T54" fmla="*/ 342 w 693"/>
                    <a:gd name="T55" fmla="*/ 2 h 696"/>
                    <a:gd name="T56" fmla="*/ 314 w 693"/>
                    <a:gd name="T57" fmla="*/ 4 h 696"/>
                    <a:gd name="T58" fmla="*/ 286 w 693"/>
                    <a:gd name="T59" fmla="*/ 9 h 696"/>
                    <a:gd name="T60" fmla="*/ 346 w 693"/>
                    <a:gd name="T61" fmla="*/ 9 h 696"/>
                    <a:gd name="T62" fmla="*/ 358 w 693"/>
                    <a:gd name="T63" fmla="*/ 7 h 696"/>
                    <a:gd name="T64" fmla="*/ 402 w 693"/>
                    <a:gd name="T65" fmla="*/ 5 h 696"/>
                    <a:gd name="T66" fmla="*/ 482 w 693"/>
                    <a:gd name="T67" fmla="*/ 4 h 696"/>
                    <a:gd name="T68" fmla="*/ 509 w 693"/>
                    <a:gd name="T69" fmla="*/ 2 h 696"/>
                    <a:gd name="T70" fmla="*/ 515 w 693"/>
                    <a:gd name="T71" fmla="*/ 23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88" name="Freeform 57"/>
                <p:cNvSpPr>
                  <a:spLocks/>
                </p:cNvSpPr>
                <p:nvPr userDrawn="1"/>
              </p:nvSpPr>
              <p:spPr bwMode="ltGray">
                <a:xfrm>
                  <a:off x="689" y="6"/>
                  <a:ext cx="1386" cy="232"/>
                </a:xfrm>
                <a:custGeom>
                  <a:avLst/>
                  <a:gdLst>
                    <a:gd name="T0" fmla="*/ 322484 w 931"/>
                    <a:gd name="T1" fmla="*/ 0 h 149"/>
                    <a:gd name="T2" fmla="*/ 56001 w 931"/>
                    <a:gd name="T3" fmla="*/ 22213 h 149"/>
                    <a:gd name="T4" fmla="*/ 35417 w 931"/>
                    <a:gd name="T5" fmla="*/ 31868 h 149"/>
                    <a:gd name="T6" fmla="*/ 24195 w 931"/>
                    <a:gd name="T7" fmla="*/ 31868 h 149"/>
                    <a:gd name="T8" fmla="*/ 8661 w 931"/>
                    <a:gd name="T9" fmla="*/ 59081 h 149"/>
                    <a:gd name="T10" fmla="*/ 0 w 931"/>
                    <a:gd name="T11" fmla="*/ 80255 h 149"/>
                    <a:gd name="T12" fmla="*/ 23090 w 931"/>
                    <a:gd name="T13" fmla="*/ 88232 h 149"/>
                    <a:gd name="T14" fmla="*/ 37828 w 931"/>
                    <a:gd name="T15" fmla="*/ 73261 h 149"/>
                    <a:gd name="T16" fmla="*/ 42315 w 931"/>
                    <a:gd name="T17" fmla="*/ 64535 h 149"/>
                    <a:gd name="T18" fmla="*/ 65428 w 931"/>
                    <a:gd name="T19" fmla="*/ 39804 h 149"/>
                    <a:gd name="T20" fmla="*/ 84064 w 931"/>
                    <a:gd name="T21" fmla="*/ 35339 h 149"/>
                    <a:gd name="T22" fmla="*/ 92816 w 931"/>
                    <a:gd name="T23" fmla="*/ 71702 h 149"/>
                    <a:gd name="T24" fmla="*/ 73559 w 931"/>
                    <a:gd name="T25" fmla="*/ 83853 h 149"/>
                    <a:gd name="T26" fmla="*/ 90257 w 931"/>
                    <a:gd name="T27" fmla="*/ 86714 h 149"/>
                    <a:gd name="T28" fmla="*/ 97739 w 931"/>
                    <a:gd name="T29" fmla="*/ 68857 h 149"/>
                    <a:gd name="T30" fmla="*/ 104063 w 931"/>
                    <a:gd name="T31" fmla="*/ 70402 h 149"/>
                    <a:gd name="T32" fmla="*/ 98920 w 931"/>
                    <a:gd name="T33" fmla="*/ 41447 h 149"/>
                    <a:gd name="T34" fmla="*/ 104063 w 931"/>
                    <a:gd name="T35" fmla="*/ 33925 h 149"/>
                    <a:gd name="T36" fmla="*/ 108175 w 931"/>
                    <a:gd name="T37" fmla="*/ 67406 h 149"/>
                    <a:gd name="T38" fmla="*/ 104063 w 931"/>
                    <a:gd name="T39" fmla="*/ 86714 h 149"/>
                    <a:gd name="T40" fmla="*/ 115962 w 931"/>
                    <a:gd name="T41" fmla="*/ 99534 h 149"/>
                    <a:gd name="T42" fmla="*/ 116856 w 931"/>
                    <a:gd name="T43" fmla="*/ 70402 h 149"/>
                    <a:gd name="T44" fmla="*/ 129502 w 931"/>
                    <a:gd name="T45" fmla="*/ 78774 h 149"/>
                    <a:gd name="T46" fmla="*/ 149396 w 931"/>
                    <a:gd name="T47" fmla="*/ 56200 h 149"/>
                    <a:gd name="T48" fmla="*/ 159996 w 931"/>
                    <a:gd name="T49" fmla="*/ 38199 h 149"/>
                    <a:gd name="T50" fmla="*/ 171877 w 931"/>
                    <a:gd name="T51" fmla="*/ 42666 h 149"/>
                    <a:gd name="T52" fmla="*/ 177916 w 931"/>
                    <a:gd name="T53" fmla="*/ 38199 h 149"/>
                    <a:gd name="T54" fmla="*/ 168598 w 931"/>
                    <a:gd name="T55" fmla="*/ 33925 h 149"/>
                    <a:gd name="T56" fmla="*/ 185481 w 931"/>
                    <a:gd name="T57" fmla="*/ 26619 h 149"/>
                    <a:gd name="T58" fmla="*/ 212709 w 931"/>
                    <a:gd name="T59" fmla="*/ 41447 h 149"/>
                    <a:gd name="T60" fmla="*/ 227233 w 931"/>
                    <a:gd name="T61" fmla="*/ 31868 h 149"/>
                    <a:gd name="T62" fmla="*/ 228223 w 931"/>
                    <a:gd name="T63" fmla="*/ 48398 h 149"/>
                    <a:gd name="T64" fmla="*/ 222108 w 931"/>
                    <a:gd name="T65" fmla="*/ 77261 h 149"/>
                    <a:gd name="T66" fmla="*/ 239084 w 931"/>
                    <a:gd name="T67" fmla="*/ 67406 h 149"/>
                    <a:gd name="T68" fmla="*/ 243996 w 931"/>
                    <a:gd name="T69" fmla="*/ 61628 h 149"/>
                    <a:gd name="T70" fmla="*/ 253491 w 931"/>
                    <a:gd name="T71" fmla="*/ 46638 h 149"/>
                    <a:gd name="T72" fmla="*/ 310491 w 931"/>
                    <a:gd name="T73" fmla="*/ 64535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89" name="Freeform 58"/>
                <p:cNvSpPr>
                  <a:spLocks/>
                </p:cNvSpPr>
                <p:nvPr userDrawn="1"/>
              </p:nvSpPr>
              <p:spPr bwMode="ltGray">
                <a:xfrm>
                  <a:off x="971" y="91"/>
                  <a:ext cx="30" cy="25"/>
                </a:xfrm>
                <a:custGeom>
                  <a:avLst/>
                  <a:gdLst>
                    <a:gd name="T0" fmla="*/ 3 w 31"/>
                    <a:gd name="T1" fmla="*/ 3 h 30"/>
                    <a:gd name="T2" fmla="*/ 16 w 31"/>
                    <a:gd name="T3" fmla="*/ 0 h 30"/>
                    <a:gd name="T4" fmla="*/ 15 w 31"/>
                    <a:gd name="T5" fmla="*/ 3 h 30"/>
                    <a:gd name="T6" fmla="*/ 3 w 31"/>
                    <a:gd name="T7" fmla="*/ 3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90" name="Freeform 59"/>
                <p:cNvSpPr>
                  <a:spLocks/>
                </p:cNvSpPr>
                <p:nvPr userDrawn="1"/>
              </p:nvSpPr>
              <p:spPr bwMode="ltGray">
                <a:xfrm>
                  <a:off x="935" y="125"/>
                  <a:ext cx="45" cy="27"/>
                </a:xfrm>
                <a:custGeom>
                  <a:avLst/>
                  <a:gdLst>
                    <a:gd name="T0" fmla="*/ 6 w 44"/>
                    <a:gd name="T1" fmla="*/ 3 h 32"/>
                    <a:gd name="T2" fmla="*/ 37 w 44"/>
                    <a:gd name="T3" fmla="*/ 0 h 32"/>
                    <a:gd name="T4" fmla="*/ 53 w 44"/>
                    <a:gd name="T5" fmla="*/ 3 h 32"/>
                    <a:gd name="T6" fmla="*/ 6 w 44"/>
                    <a:gd name="T7" fmla="*/ 3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91" name="Freeform 60"/>
                <p:cNvSpPr>
                  <a:spLocks/>
                </p:cNvSpPr>
                <p:nvPr userDrawn="1"/>
              </p:nvSpPr>
              <p:spPr bwMode="ltGray">
                <a:xfrm>
                  <a:off x="1081" y="226"/>
                  <a:ext cx="75" cy="14"/>
                </a:xfrm>
                <a:custGeom>
                  <a:avLst/>
                  <a:gdLst>
                    <a:gd name="T0" fmla="*/ 37 w 76"/>
                    <a:gd name="T1" fmla="*/ 2 h 18"/>
                    <a:gd name="T2" fmla="*/ 25 w 76"/>
                    <a:gd name="T3" fmla="*/ 2 h 18"/>
                    <a:gd name="T4" fmla="*/ 37 w 76"/>
                    <a:gd name="T5" fmla="*/ 2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92" name="Freeform 61"/>
                <p:cNvSpPr>
                  <a:spLocks/>
                </p:cNvSpPr>
                <p:nvPr userDrawn="1"/>
              </p:nvSpPr>
              <p:spPr bwMode="ltGray">
                <a:xfrm>
                  <a:off x="1210" y="223"/>
                  <a:ext cx="42" cy="37"/>
                </a:xfrm>
                <a:custGeom>
                  <a:avLst/>
                  <a:gdLst>
                    <a:gd name="T0" fmla="*/ 0 w 42"/>
                    <a:gd name="T1" fmla="*/ 3 h 44"/>
                    <a:gd name="T2" fmla="*/ 12 w 42"/>
                    <a:gd name="T3" fmla="*/ 3 h 44"/>
                    <a:gd name="T4" fmla="*/ 0 w 42"/>
                    <a:gd name="T5" fmla="*/ 3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93" name="Freeform 62"/>
                <p:cNvSpPr>
                  <a:spLocks/>
                </p:cNvSpPr>
                <p:nvPr userDrawn="1"/>
              </p:nvSpPr>
              <p:spPr bwMode="ltGray">
                <a:xfrm>
                  <a:off x="865" y="123"/>
                  <a:ext cx="33" cy="24"/>
                </a:xfrm>
                <a:custGeom>
                  <a:avLst/>
                  <a:gdLst>
                    <a:gd name="T0" fmla="*/ 7 w 31"/>
                    <a:gd name="T1" fmla="*/ 2 h 30"/>
                    <a:gd name="T2" fmla="*/ 78 w 31"/>
                    <a:gd name="T3" fmla="*/ 2 h 30"/>
                    <a:gd name="T4" fmla="*/ 7 w 31"/>
                    <a:gd name="T5" fmla="*/ 2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grpSp>
          <p:grpSp>
            <p:nvGrpSpPr>
              <p:cNvPr id="10" name="Group 63"/>
              <p:cNvGrpSpPr>
                <a:grpSpLocks/>
              </p:cNvGrpSpPr>
              <p:nvPr userDrawn="1"/>
            </p:nvGrpSpPr>
            <p:grpSpPr bwMode="auto">
              <a:xfrm>
                <a:off x="7" y="-154"/>
                <a:ext cx="5739" cy="418"/>
                <a:chOff x="1056" y="111"/>
                <a:chExt cx="2448" cy="418"/>
              </a:xfrm>
            </p:grpSpPr>
            <p:sp>
              <p:nvSpPr>
                <p:cNvPr id="27" name="Line 64"/>
                <p:cNvSpPr>
                  <a:spLocks noChangeShapeType="1"/>
                </p:cNvSpPr>
                <p:nvPr/>
              </p:nvSpPr>
              <p:spPr bwMode="white">
                <a:xfrm>
                  <a:off x="1056" y="332"/>
                  <a:ext cx="2448"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28" name="Line 65"/>
                <p:cNvSpPr>
                  <a:spLocks noChangeShapeType="1"/>
                </p:cNvSpPr>
                <p:nvPr/>
              </p:nvSpPr>
              <p:spPr bwMode="white">
                <a:xfrm>
                  <a:off x="1254"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29" name="Line 66"/>
                <p:cNvSpPr>
                  <a:spLocks noChangeShapeType="1"/>
                </p:cNvSpPr>
                <p:nvPr/>
              </p:nvSpPr>
              <p:spPr bwMode="white">
                <a:xfrm>
                  <a:off x="1482"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30" name="Line 67"/>
                <p:cNvSpPr>
                  <a:spLocks noChangeShapeType="1"/>
                </p:cNvSpPr>
                <p:nvPr/>
              </p:nvSpPr>
              <p:spPr bwMode="white">
                <a:xfrm>
                  <a:off x="1710"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31" name="Line 68"/>
                <p:cNvSpPr>
                  <a:spLocks noChangeShapeType="1"/>
                </p:cNvSpPr>
                <p:nvPr/>
              </p:nvSpPr>
              <p:spPr bwMode="white">
                <a:xfrm>
                  <a:off x="1938"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32" name="Line 69"/>
                <p:cNvSpPr>
                  <a:spLocks noChangeShapeType="1"/>
                </p:cNvSpPr>
                <p:nvPr/>
              </p:nvSpPr>
              <p:spPr bwMode="white">
                <a:xfrm>
                  <a:off x="2166"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33" name="Line 70"/>
                <p:cNvSpPr>
                  <a:spLocks noChangeShapeType="1"/>
                </p:cNvSpPr>
                <p:nvPr/>
              </p:nvSpPr>
              <p:spPr bwMode="white">
                <a:xfrm>
                  <a:off x="2394"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34" name="Line 71"/>
                <p:cNvSpPr>
                  <a:spLocks noChangeShapeType="1"/>
                </p:cNvSpPr>
                <p:nvPr/>
              </p:nvSpPr>
              <p:spPr bwMode="white">
                <a:xfrm>
                  <a:off x="2622"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35" name="Line 72"/>
                <p:cNvSpPr>
                  <a:spLocks noChangeShapeType="1"/>
                </p:cNvSpPr>
                <p:nvPr/>
              </p:nvSpPr>
              <p:spPr bwMode="white">
                <a:xfrm>
                  <a:off x="2850"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36" name="Line 73"/>
                <p:cNvSpPr>
                  <a:spLocks noChangeShapeType="1"/>
                </p:cNvSpPr>
                <p:nvPr/>
              </p:nvSpPr>
              <p:spPr bwMode="white">
                <a:xfrm>
                  <a:off x="3078"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37" name="Line 74"/>
                <p:cNvSpPr>
                  <a:spLocks noChangeShapeType="1"/>
                </p:cNvSpPr>
                <p:nvPr/>
              </p:nvSpPr>
              <p:spPr bwMode="white">
                <a:xfrm>
                  <a:off x="3306" y="111"/>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grpSp>
          <p:grpSp>
            <p:nvGrpSpPr>
              <p:cNvPr id="11" name="Group 75"/>
              <p:cNvGrpSpPr>
                <a:grpSpLocks/>
              </p:cNvGrpSpPr>
              <p:nvPr userDrawn="1"/>
            </p:nvGrpSpPr>
            <p:grpSpPr bwMode="auto">
              <a:xfrm>
                <a:off x="-1261" y="-1"/>
                <a:ext cx="2098" cy="1030"/>
                <a:chOff x="1208" y="109"/>
                <a:chExt cx="2098" cy="423"/>
              </a:xfrm>
            </p:grpSpPr>
            <p:sp>
              <p:nvSpPr>
                <p:cNvPr id="12" name="Line 76"/>
                <p:cNvSpPr>
                  <a:spLocks noChangeShapeType="1"/>
                </p:cNvSpPr>
                <p:nvPr/>
              </p:nvSpPr>
              <p:spPr bwMode="ltGray">
                <a:xfrm>
                  <a:off x="2850" y="110"/>
                  <a:ext cx="0" cy="14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3" name="Line 77"/>
                <p:cNvSpPr>
                  <a:spLocks noChangeShapeType="1"/>
                </p:cNvSpPr>
                <p:nvPr/>
              </p:nvSpPr>
              <p:spPr bwMode="ltGray">
                <a:xfrm>
                  <a:off x="2972" y="332"/>
                  <a:ext cx="7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4" name="Line 78"/>
                <p:cNvSpPr>
                  <a:spLocks noChangeShapeType="1"/>
                </p:cNvSpPr>
                <p:nvPr/>
              </p:nvSpPr>
              <p:spPr bwMode="ltGray">
                <a:xfrm>
                  <a:off x="3078" y="350"/>
                  <a:ext cx="0" cy="2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5" name="Line 79"/>
                <p:cNvSpPr>
                  <a:spLocks noChangeShapeType="1"/>
                </p:cNvSpPr>
                <p:nvPr/>
              </p:nvSpPr>
              <p:spPr bwMode="ltGray">
                <a:xfrm>
                  <a:off x="3306" y="450"/>
                  <a:ext cx="0" cy="79"/>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6" name="Line 80"/>
                <p:cNvSpPr>
                  <a:spLocks noChangeShapeType="1"/>
                </p:cNvSpPr>
                <p:nvPr/>
              </p:nvSpPr>
              <p:spPr bwMode="ltGray">
                <a:xfrm>
                  <a:off x="2166" y="114"/>
                  <a:ext cx="0" cy="6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7" name="Line 81"/>
                <p:cNvSpPr>
                  <a:spLocks noChangeShapeType="1"/>
                </p:cNvSpPr>
                <p:nvPr/>
              </p:nvSpPr>
              <p:spPr bwMode="ltGray">
                <a:xfrm>
                  <a:off x="1938" y="111"/>
                  <a:ext cx="0" cy="33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8" name="Line 82"/>
                <p:cNvSpPr>
                  <a:spLocks noChangeShapeType="1"/>
                </p:cNvSpPr>
                <p:nvPr/>
              </p:nvSpPr>
              <p:spPr bwMode="ltGray">
                <a:xfrm flipH="1">
                  <a:off x="1912" y="332"/>
                  <a:ext cx="6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9" name="Line 83"/>
                <p:cNvSpPr>
                  <a:spLocks noChangeShapeType="1"/>
                </p:cNvSpPr>
                <p:nvPr/>
              </p:nvSpPr>
              <p:spPr bwMode="ltGray">
                <a:xfrm>
                  <a:off x="1778" y="332"/>
                  <a:ext cx="6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20" name="Line 84"/>
                <p:cNvSpPr>
                  <a:spLocks noChangeShapeType="1"/>
                </p:cNvSpPr>
                <p:nvPr/>
              </p:nvSpPr>
              <p:spPr bwMode="ltGray">
                <a:xfrm flipH="1">
                  <a:off x="1578" y="332"/>
                  <a:ext cx="82"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21" name="Line 85"/>
                <p:cNvSpPr>
                  <a:spLocks noChangeShapeType="1"/>
                </p:cNvSpPr>
                <p:nvPr/>
              </p:nvSpPr>
              <p:spPr bwMode="ltGray">
                <a:xfrm>
                  <a:off x="1208" y="332"/>
                  <a:ext cx="34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22" name="Line 86"/>
                <p:cNvSpPr>
                  <a:spLocks noChangeShapeType="1"/>
                </p:cNvSpPr>
                <p:nvPr/>
              </p:nvSpPr>
              <p:spPr bwMode="ltGray">
                <a:xfrm>
                  <a:off x="1480" y="234"/>
                  <a:ext cx="0" cy="29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23" name="Line 87"/>
                <p:cNvSpPr>
                  <a:spLocks noChangeShapeType="1"/>
                </p:cNvSpPr>
                <p:nvPr/>
              </p:nvSpPr>
              <p:spPr bwMode="ltGray">
                <a:xfrm>
                  <a:off x="1254" y="252"/>
                  <a:ext cx="0" cy="15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24" name="Line 88"/>
                <p:cNvSpPr>
                  <a:spLocks noChangeShapeType="1"/>
                </p:cNvSpPr>
                <p:nvPr/>
              </p:nvSpPr>
              <p:spPr bwMode="ltGray">
                <a:xfrm flipH="1" flipV="1">
                  <a:off x="1482" y="109"/>
                  <a:ext cx="0" cy="2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25" name="Line 89"/>
                <p:cNvSpPr>
                  <a:spLocks noChangeShapeType="1"/>
                </p:cNvSpPr>
                <p:nvPr/>
              </p:nvSpPr>
              <p:spPr bwMode="ltGray">
                <a:xfrm>
                  <a:off x="1710" y="180"/>
                  <a:ext cx="0" cy="9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26" name="Line 90"/>
                <p:cNvSpPr>
                  <a:spLocks noChangeShapeType="1"/>
                </p:cNvSpPr>
                <p:nvPr/>
              </p:nvSpPr>
              <p:spPr bwMode="ltGray">
                <a:xfrm flipV="1">
                  <a:off x="1710" y="111"/>
                  <a:ext cx="0" cy="2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grpSp>
        </p:grpSp>
        <p:pic>
          <p:nvPicPr>
            <p:cNvPr id="7" name="Picture 91" descr="earth"/>
            <p:cNvPicPr>
              <a:picLocks noChangeAspect="1" noChangeArrowheads="1"/>
            </p:cNvPicPr>
            <p:nvPr userDrawn="1"/>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gray">
            <a:xfrm>
              <a:off x="336" y="1566"/>
              <a:ext cx="690" cy="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12" name="Rectangle 92"/>
          <p:cNvSpPr>
            <a:spLocks noGrp="1" noChangeArrowheads="1"/>
          </p:cNvSpPr>
          <p:nvPr>
            <p:ph type="ctrTitle"/>
          </p:nvPr>
        </p:nvSpPr>
        <p:spPr>
          <a:xfrm>
            <a:off x="1828800" y="1828800"/>
            <a:ext cx="6934200" cy="2362200"/>
          </a:xfrm>
        </p:spPr>
        <p:txBody>
          <a:bodyPr/>
          <a:lstStyle>
            <a:lvl1pPr>
              <a:defRPr/>
            </a:lvl1pPr>
          </a:lstStyle>
          <a:p>
            <a:r>
              <a:rPr lang="en-US"/>
              <a:t>Click to edit Master title style</a:t>
            </a:r>
            <a:endParaRPr lang="en-US" dirty="0"/>
          </a:p>
        </p:txBody>
      </p:sp>
      <p:sp>
        <p:nvSpPr>
          <p:cNvPr id="5213" name="Rectangle 93"/>
          <p:cNvSpPr>
            <a:spLocks noGrp="1" noChangeArrowheads="1"/>
          </p:cNvSpPr>
          <p:nvPr>
            <p:ph type="subTitle" idx="1"/>
          </p:nvPr>
        </p:nvSpPr>
        <p:spPr>
          <a:xfrm>
            <a:off x="1828800" y="4572000"/>
            <a:ext cx="6934200" cy="1295400"/>
          </a:xfrm>
        </p:spPr>
        <p:txBody>
          <a:bodyPr/>
          <a:lstStyle>
            <a:lvl1pPr marL="0" indent="0">
              <a:buFontTx/>
              <a:buNone/>
              <a:defRPr/>
            </a:lvl1pPr>
          </a:lstStyle>
          <a:p>
            <a:r>
              <a:rPr lang="en-US"/>
              <a:t>Click to edit Master subtitle style</a:t>
            </a:r>
          </a:p>
        </p:txBody>
      </p:sp>
      <p:sp>
        <p:nvSpPr>
          <p:cNvPr id="94" name="Rectangle 94"/>
          <p:cNvSpPr>
            <a:spLocks noGrp="1" noChangeArrowheads="1"/>
          </p:cNvSpPr>
          <p:nvPr>
            <p:ph type="dt" sz="half" idx="10"/>
          </p:nvPr>
        </p:nvSpPr>
        <p:spPr>
          <a:xfrm>
            <a:off x="533400" y="6324600"/>
            <a:ext cx="1905000" cy="457200"/>
          </a:xfrm>
        </p:spPr>
        <p:txBody>
          <a:bodyPr/>
          <a:lstStyle>
            <a:lvl1pPr>
              <a:defRPr smtClean="0"/>
            </a:lvl1pPr>
          </a:lstStyle>
          <a:p>
            <a:fld id="{FF36F906-0345-4A5D-9146-D4A29BE189E3}" type="datetime1">
              <a:rPr lang="en-CA" smtClean="0"/>
              <a:t>2024-02-22</a:t>
            </a:fld>
            <a:endParaRPr lang="en-CA"/>
          </a:p>
        </p:txBody>
      </p:sp>
      <p:sp>
        <p:nvSpPr>
          <p:cNvPr id="95" name="Rectangle 95"/>
          <p:cNvSpPr>
            <a:spLocks noGrp="1" noChangeArrowheads="1"/>
          </p:cNvSpPr>
          <p:nvPr>
            <p:ph type="ftr" sz="quarter" idx="11"/>
          </p:nvPr>
        </p:nvSpPr>
        <p:spPr>
          <a:xfrm>
            <a:off x="1905000" y="6324600"/>
            <a:ext cx="5791200" cy="457200"/>
          </a:xfrm>
        </p:spPr>
        <p:txBody>
          <a:bodyPr/>
          <a:lstStyle>
            <a:lvl1pPr>
              <a:defRPr smtClean="0"/>
            </a:lvl1pPr>
          </a:lstStyle>
          <a:p>
            <a:r>
              <a:rPr lang="en-US"/>
              <a:t>Machine Learning in Business 2nd Edition. Copyright  © John C. Hull 2020</a:t>
            </a:r>
            <a:endParaRPr lang="en-CA"/>
          </a:p>
        </p:txBody>
      </p:sp>
      <p:sp>
        <p:nvSpPr>
          <p:cNvPr id="96" name="Rectangle 96"/>
          <p:cNvSpPr>
            <a:spLocks noGrp="1" noChangeArrowheads="1"/>
          </p:cNvSpPr>
          <p:nvPr>
            <p:ph type="sldNum" sz="quarter" idx="12"/>
          </p:nvPr>
        </p:nvSpPr>
        <p:spPr>
          <a:xfrm>
            <a:off x="6858000" y="6324600"/>
            <a:ext cx="1905000" cy="457200"/>
          </a:xfrm>
        </p:spPr>
        <p:txBody>
          <a:bodyPr/>
          <a:lstStyle>
            <a:lvl1pPr>
              <a:defRPr/>
            </a:lvl1pPr>
          </a:lstStyle>
          <a:p>
            <a:fld id="{F979D778-5668-409F-BE61-8F31D5437AFC}" type="slidenum">
              <a:rPr lang="en-CA" smtClean="0"/>
              <a:t>‹N›</a:t>
            </a:fld>
            <a:endParaRPr lang="en-CA"/>
          </a:p>
        </p:txBody>
      </p:sp>
    </p:spTree>
    <p:extLst>
      <p:ext uri="{BB962C8B-B14F-4D97-AF65-F5344CB8AC3E}">
        <p14:creationId xmlns:p14="http://schemas.microsoft.com/office/powerpoint/2010/main" val="3899206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E11D5EBB-9891-432C-BC13-2BB2E4417F78}" type="datetime1">
              <a:rPr lang="en-CA" smtClean="0"/>
              <a:t>2024-02-22</a:t>
            </a:fld>
            <a:endParaRPr lang="en-CA"/>
          </a:p>
        </p:txBody>
      </p:sp>
      <p:sp>
        <p:nvSpPr>
          <p:cNvPr id="5" name="Rectangle 5"/>
          <p:cNvSpPr>
            <a:spLocks noGrp="1" noChangeArrowheads="1"/>
          </p:cNvSpPr>
          <p:nvPr>
            <p:ph type="ftr" sz="quarter" idx="11"/>
          </p:nvPr>
        </p:nvSpPr>
        <p:spPr>
          <a:ln/>
        </p:spPr>
        <p:txBody>
          <a:bodyPr/>
          <a:lstStyle>
            <a:lvl1pPr>
              <a:defRPr/>
            </a:lvl1pPr>
          </a:lstStyle>
          <a:p>
            <a:r>
              <a:rPr lang="en-US"/>
              <a:t>Machine Learning in Business 2nd Edition. Copyright  © John C. Hull 2020</a:t>
            </a:r>
            <a:endParaRPr lang="en-CA"/>
          </a:p>
        </p:txBody>
      </p:sp>
      <p:sp>
        <p:nvSpPr>
          <p:cNvPr id="6" name="Rectangle 6"/>
          <p:cNvSpPr>
            <a:spLocks noGrp="1" noChangeArrowheads="1"/>
          </p:cNvSpPr>
          <p:nvPr>
            <p:ph type="sldNum" sz="quarter" idx="12"/>
          </p:nvPr>
        </p:nvSpPr>
        <p:spPr>
          <a:ln/>
        </p:spPr>
        <p:txBody>
          <a:bodyPr/>
          <a:lstStyle>
            <a:lvl1pPr>
              <a:defRPr/>
            </a:lvl1pPr>
          </a:lstStyle>
          <a:p>
            <a:fld id="{F979D778-5668-409F-BE61-8F31D5437AFC}" type="slidenum">
              <a:rPr lang="en-CA" smtClean="0"/>
              <a:t>‹N›</a:t>
            </a:fld>
            <a:endParaRPr lang="en-CA"/>
          </a:p>
        </p:txBody>
      </p:sp>
    </p:spTree>
    <p:extLst>
      <p:ext uri="{BB962C8B-B14F-4D97-AF65-F5344CB8AC3E}">
        <p14:creationId xmlns:p14="http://schemas.microsoft.com/office/powerpoint/2010/main" val="3502955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5564" y="930277"/>
            <a:ext cx="2052637" cy="53324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46064" y="930277"/>
            <a:ext cx="6007100" cy="53324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0A75C9A1-5D8C-4FCE-A3EC-18813C8BB9AB}" type="datetime1">
              <a:rPr lang="en-CA" smtClean="0"/>
              <a:t>2024-02-22</a:t>
            </a:fld>
            <a:endParaRPr lang="en-CA"/>
          </a:p>
        </p:txBody>
      </p:sp>
      <p:sp>
        <p:nvSpPr>
          <p:cNvPr id="5" name="Rectangle 5"/>
          <p:cNvSpPr>
            <a:spLocks noGrp="1" noChangeArrowheads="1"/>
          </p:cNvSpPr>
          <p:nvPr>
            <p:ph type="ftr" sz="quarter" idx="11"/>
          </p:nvPr>
        </p:nvSpPr>
        <p:spPr>
          <a:ln/>
        </p:spPr>
        <p:txBody>
          <a:bodyPr/>
          <a:lstStyle>
            <a:lvl1pPr>
              <a:defRPr/>
            </a:lvl1pPr>
          </a:lstStyle>
          <a:p>
            <a:r>
              <a:rPr lang="en-US"/>
              <a:t>Machine Learning in Business 2nd Edition. Copyright  © John C. Hull 2020</a:t>
            </a:r>
            <a:endParaRPr lang="en-CA"/>
          </a:p>
        </p:txBody>
      </p:sp>
      <p:sp>
        <p:nvSpPr>
          <p:cNvPr id="6" name="Rectangle 6"/>
          <p:cNvSpPr>
            <a:spLocks noGrp="1" noChangeArrowheads="1"/>
          </p:cNvSpPr>
          <p:nvPr>
            <p:ph type="sldNum" sz="quarter" idx="12"/>
          </p:nvPr>
        </p:nvSpPr>
        <p:spPr>
          <a:ln/>
        </p:spPr>
        <p:txBody>
          <a:bodyPr/>
          <a:lstStyle>
            <a:lvl1pPr>
              <a:defRPr/>
            </a:lvl1pPr>
          </a:lstStyle>
          <a:p>
            <a:fld id="{F979D778-5668-409F-BE61-8F31D5437AFC}" type="slidenum">
              <a:rPr lang="en-CA" smtClean="0"/>
              <a:t>‹N›</a:t>
            </a:fld>
            <a:endParaRPr lang="en-CA"/>
          </a:p>
        </p:txBody>
      </p:sp>
    </p:spTree>
    <p:extLst>
      <p:ext uri="{BB962C8B-B14F-4D97-AF65-F5344CB8AC3E}">
        <p14:creationId xmlns:p14="http://schemas.microsoft.com/office/powerpoint/2010/main" val="31107564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t>Click to edit Master title style</a:t>
            </a:r>
          </a:p>
        </p:txBody>
      </p:sp>
      <p:sp>
        <p:nvSpPr>
          <p:cNvPr id="3" name="Text Placeholder 2"/>
          <p:cNvSpPr>
            <a:spLocks noGrp="1"/>
          </p:cNvSpPr>
          <p:nvPr>
            <p:ph type="body" sz="half" idx="1"/>
          </p:nvPr>
        </p:nvSpPr>
        <p:spPr>
          <a:xfrm>
            <a:off x="457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E99FA847-DCE4-43D2-B399-96E6F7A26923}" type="datetime1">
              <a:rPr lang="en-CA" smtClean="0"/>
              <a:t>2024-02-22</a:t>
            </a:fld>
            <a:endParaRPr lang="en-CA"/>
          </a:p>
        </p:txBody>
      </p:sp>
      <p:sp>
        <p:nvSpPr>
          <p:cNvPr id="6" name="Rectangle 5"/>
          <p:cNvSpPr>
            <a:spLocks noGrp="1" noChangeArrowheads="1"/>
          </p:cNvSpPr>
          <p:nvPr>
            <p:ph type="ftr" sz="quarter" idx="11"/>
          </p:nvPr>
        </p:nvSpPr>
        <p:spPr>
          <a:ln/>
        </p:spPr>
        <p:txBody>
          <a:bodyPr/>
          <a:lstStyle>
            <a:lvl1pPr>
              <a:defRPr/>
            </a:lvl1pPr>
          </a:lstStyle>
          <a:p>
            <a:r>
              <a:rPr lang="en-US"/>
              <a:t>Machine Learning in Business 2nd Edition. Copyright  © John C. Hull 2020</a:t>
            </a:r>
            <a:endParaRPr lang="en-CA"/>
          </a:p>
        </p:txBody>
      </p:sp>
      <p:sp>
        <p:nvSpPr>
          <p:cNvPr id="7" name="Rectangle 6"/>
          <p:cNvSpPr>
            <a:spLocks noGrp="1" noChangeArrowheads="1"/>
          </p:cNvSpPr>
          <p:nvPr>
            <p:ph type="sldNum" sz="quarter" idx="12"/>
          </p:nvPr>
        </p:nvSpPr>
        <p:spPr>
          <a:ln/>
        </p:spPr>
        <p:txBody>
          <a:bodyPr/>
          <a:lstStyle>
            <a:lvl1pPr>
              <a:defRPr/>
            </a:lvl1pPr>
          </a:lstStyle>
          <a:p>
            <a:fld id="{F979D778-5668-409F-BE61-8F31D5437AFC}" type="slidenum">
              <a:rPr lang="en-CA" smtClean="0"/>
              <a:t>‹N›</a:t>
            </a:fld>
            <a:endParaRPr lang="en-CA"/>
          </a:p>
        </p:txBody>
      </p:sp>
    </p:spTree>
    <p:extLst>
      <p:ext uri="{BB962C8B-B14F-4D97-AF65-F5344CB8AC3E}">
        <p14:creationId xmlns:p14="http://schemas.microsoft.com/office/powerpoint/2010/main" val="125513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t>Click to edit Master title style</a:t>
            </a:r>
          </a:p>
        </p:txBody>
      </p:sp>
      <p:sp>
        <p:nvSpPr>
          <p:cNvPr id="3" name="Text Placeholder 2"/>
          <p:cNvSpPr>
            <a:spLocks noGrp="1"/>
          </p:cNvSpPr>
          <p:nvPr>
            <p:ph type="body" sz="half" idx="1"/>
          </p:nvPr>
        </p:nvSpPr>
        <p:spPr>
          <a:xfrm>
            <a:off x="457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19265"/>
            <a:ext cx="4038600" cy="2128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000502"/>
            <a:ext cx="4038600" cy="2130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fld id="{685E4FBC-A2C7-4969-986A-A4525D7211AD}" type="datetime1">
              <a:rPr lang="en-CA" smtClean="0"/>
              <a:t>2024-02-22</a:t>
            </a:fld>
            <a:endParaRPr lang="en-CA"/>
          </a:p>
        </p:txBody>
      </p:sp>
      <p:sp>
        <p:nvSpPr>
          <p:cNvPr id="7" name="Rectangle 5"/>
          <p:cNvSpPr>
            <a:spLocks noGrp="1" noChangeArrowheads="1"/>
          </p:cNvSpPr>
          <p:nvPr>
            <p:ph type="ftr" sz="quarter" idx="11"/>
          </p:nvPr>
        </p:nvSpPr>
        <p:spPr>
          <a:ln/>
        </p:spPr>
        <p:txBody>
          <a:bodyPr/>
          <a:lstStyle>
            <a:lvl1pPr>
              <a:defRPr/>
            </a:lvl1pPr>
          </a:lstStyle>
          <a:p>
            <a:r>
              <a:rPr lang="en-US"/>
              <a:t>Machine Learning in Business 2nd Edition. Copyright  © John C. Hull 2020</a:t>
            </a:r>
            <a:endParaRPr lang="en-CA"/>
          </a:p>
        </p:txBody>
      </p:sp>
      <p:sp>
        <p:nvSpPr>
          <p:cNvPr id="8" name="Rectangle 6"/>
          <p:cNvSpPr>
            <a:spLocks noGrp="1" noChangeArrowheads="1"/>
          </p:cNvSpPr>
          <p:nvPr>
            <p:ph type="sldNum" sz="quarter" idx="12"/>
          </p:nvPr>
        </p:nvSpPr>
        <p:spPr>
          <a:ln/>
        </p:spPr>
        <p:txBody>
          <a:bodyPr/>
          <a:lstStyle>
            <a:lvl1pPr>
              <a:defRPr/>
            </a:lvl1pPr>
          </a:lstStyle>
          <a:p>
            <a:fld id="{F979D778-5668-409F-BE61-8F31D5437AFC}" type="slidenum">
              <a:rPr lang="en-CA" smtClean="0"/>
              <a:t>‹N›</a:t>
            </a:fld>
            <a:endParaRPr lang="en-CA"/>
          </a:p>
        </p:txBody>
      </p:sp>
    </p:spTree>
    <p:extLst>
      <p:ext uri="{BB962C8B-B14F-4D97-AF65-F5344CB8AC3E}">
        <p14:creationId xmlns:p14="http://schemas.microsoft.com/office/powerpoint/2010/main" val="31811418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yan - Blank">
    <p:spTree>
      <p:nvGrpSpPr>
        <p:cNvPr id="1" name=""/>
        <p:cNvGrpSpPr/>
        <p:nvPr/>
      </p:nvGrpSpPr>
      <p:grpSpPr>
        <a:xfrm>
          <a:off x="0" y="0"/>
          <a:ext cx="0" cy="0"/>
          <a:chOff x="0" y="0"/>
          <a:chExt cx="0" cy="0"/>
        </a:xfrm>
      </p:grpSpPr>
      <p:sp>
        <p:nvSpPr>
          <p:cNvPr id="2" name="Title 1"/>
          <p:cNvSpPr>
            <a:spLocks noGrp="1"/>
          </p:cNvSpPr>
          <p:nvPr>
            <p:ph type="ctrTitle"/>
          </p:nvPr>
        </p:nvSpPr>
        <p:spPr>
          <a:xfrm>
            <a:off x="251521" y="274638"/>
            <a:ext cx="7200800" cy="563564"/>
          </a:xfrm>
        </p:spPr>
        <p:txBody>
          <a:bodyPr anchor="b"/>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83FE8155-F52E-4819-9457-92770EBA70A1}" type="datetime1">
              <a:rPr lang="en-CA" smtClean="0"/>
              <a:t>2024-02-22</a:t>
            </a:fld>
            <a:endParaRPr lang="en-CA"/>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Machine Learning in Business 2nd Edition. Copyright  © John C. Hull 2020</a:t>
            </a:r>
            <a:endParaRPr lang="en-CA"/>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F979D778-5668-409F-BE61-8F31D5437AFC}" type="slidenum">
              <a:rPr lang="en-CA" smtClean="0"/>
              <a:t>‹N›</a:t>
            </a:fld>
            <a:endParaRPr lang="en-CA"/>
          </a:p>
        </p:txBody>
      </p:sp>
      <p:sp>
        <p:nvSpPr>
          <p:cNvPr id="3" name="Subtitle 2"/>
          <p:cNvSpPr>
            <a:spLocks noGrp="1"/>
          </p:cNvSpPr>
          <p:nvPr>
            <p:ph type="subTitle" idx="1"/>
          </p:nvPr>
        </p:nvSpPr>
        <p:spPr>
          <a:xfrm>
            <a:off x="251521" y="838201"/>
            <a:ext cx="7200800" cy="533400"/>
          </a:xfrm>
        </p:spPr>
        <p:txBody>
          <a:bodyPr anchor="t">
            <a:normAutofit/>
          </a:bodyPr>
          <a:lstStyle>
            <a:lvl1pPr marL="0" indent="0" algn="l">
              <a:buNone/>
              <a:defRPr sz="1350" b="0">
                <a:solidFill>
                  <a:schemeClr val="bg1">
                    <a:lumMod val="65000"/>
                  </a:schemeClr>
                </a:solidFill>
                <a:latin typeface="Arial" panose="020B0604020202020204" pitchFamily="34" charset="0"/>
                <a:cs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12" name="Content Placeholder 2"/>
          <p:cNvSpPr>
            <a:spLocks noGrp="1"/>
          </p:cNvSpPr>
          <p:nvPr>
            <p:ph idx="14"/>
          </p:nvPr>
        </p:nvSpPr>
        <p:spPr>
          <a:xfrm>
            <a:off x="251520" y="1484784"/>
            <a:ext cx="8637640" cy="4752528"/>
          </a:xfrm>
        </p:spPr>
        <p:txBody>
          <a:bodyPr/>
          <a:lstStyle>
            <a:lvl1pPr>
              <a:defRPr>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005514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100"/>
            </a:lvl1pPr>
            <a:lvl2pPr>
              <a:defRPr sz="18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mtClean="0"/>
            </a:lvl1pPr>
          </a:lstStyle>
          <a:p>
            <a:fld id="{494A600F-99EB-4160-9244-AFBECEA8A270}" type="datetime1">
              <a:rPr lang="en-CA" smtClean="0"/>
              <a:t>2024-02-22</a:t>
            </a:fld>
            <a:endParaRPr lang="en-CA"/>
          </a:p>
        </p:txBody>
      </p:sp>
      <p:sp>
        <p:nvSpPr>
          <p:cNvPr id="5" name="Footer Placeholder 4"/>
          <p:cNvSpPr>
            <a:spLocks noGrp="1"/>
          </p:cNvSpPr>
          <p:nvPr>
            <p:ph type="ftr" sz="quarter" idx="11"/>
          </p:nvPr>
        </p:nvSpPr>
        <p:spPr>
          <a:xfrm>
            <a:off x="1600200" y="6248400"/>
            <a:ext cx="5029200" cy="457200"/>
          </a:xfrm>
        </p:spPr>
        <p:txBody>
          <a:bodyPr/>
          <a:lstStyle>
            <a:lvl1pPr>
              <a:defRPr smtClean="0"/>
            </a:lvl1pPr>
          </a:lstStyle>
          <a:p>
            <a:r>
              <a:rPr lang="en-US"/>
              <a:t>Machine Learning in Business 2nd Edition. Copyright  © John C. Hull 2020</a:t>
            </a:r>
            <a:endParaRPr lang="en-CA"/>
          </a:p>
        </p:txBody>
      </p:sp>
      <p:sp>
        <p:nvSpPr>
          <p:cNvPr id="6" name="Slide Number Placeholder 5"/>
          <p:cNvSpPr>
            <a:spLocks noGrp="1"/>
          </p:cNvSpPr>
          <p:nvPr>
            <p:ph type="sldNum" sz="quarter" idx="12"/>
          </p:nvPr>
        </p:nvSpPr>
        <p:spPr/>
        <p:txBody>
          <a:bodyPr/>
          <a:lstStyle>
            <a:lvl1pPr>
              <a:defRPr/>
            </a:lvl1pPr>
          </a:lstStyle>
          <a:p>
            <a:fld id="{F979D778-5668-409F-BE61-8F31D5437AFC}" type="slidenum">
              <a:rPr lang="en-CA" smtClean="0"/>
              <a:t>‹N›</a:t>
            </a:fld>
            <a:endParaRPr lang="en-CA"/>
          </a:p>
        </p:txBody>
      </p:sp>
    </p:spTree>
    <p:extLst>
      <p:ext uri="{BB962C8B-B14F-4D97-AF65-F5344CB8AC3E}">
        <p14:creationId xmlns:p14="http://schemas.microsoft.com/office/powerpoint/2010/main" val="3004633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2D5EC863-1DA5-4A41-B0AC-78F68ACFE925}" type="datetime1">
              <a:rPr lang="en-CA" smtClean="0"/>
              <a:t>2024-02-22</a:t>
            </a:fld>
            <a:endParaRPr lang="en-CA"/>
          </a:p>
        </p:txBody>
      </p:sp>
      <p:sp>
        <p:nvSpPr>
          <p:cNvPr id="5" name="Rectangle 5"/>
          <p:cNvSpPr>
            <a:spLocks noGrp="1" noChangeArrowheads="1"/>
          </p:cNvSpPr>
          <p:nvPr>
            <p:ph type="ftr" sz="quarter" idx="11"/>
          </p:nvPr>
        </p:nvSpPr>
        <p:spPr>
          <a:ln/>
        </p:spPr>
        <p:txBody>
          <a:bodyPr/>
          <a:lstStyle>
            <a:lvl1pPr>
              <a:defRPr/>
            </a:lvl1pPr>
          </a:lstStyle>
          <a:p>
            <a:r>
              <a:rPr lang="en-US"/>
              <a:t>Machine Learning in Business 2nd Edition. Copyright  © John C. Hull 2020</a:t>
            </a:r>
            <a:endParaRPr lang="en-CA"/>
          </a:p>
        </p:txBody>
      </p:sp>
      <p:sp>
        <p:nvSpPr>
          <p:cNvPr id="6" name="Rectangle 6"/>
          <p:cNvSpPr>
            <a:spLocks noGrp="1" noChangeArrowheads="1"/>
          </p:cNvSpPr>
          <p:nvPr>
            <p:ph type="sldNum" sz="quarter" idx="12"/>
          </p:nvPr>
        </p:nvSpPr>
        <p:spPr>
          <a:ln/>
        </p:spPr>
        <p:txBody>
          <a:bodyPr/>
          <a:lstStyle>
            <a:lvl1pPr>
              <a:defRPr/>
            </a:lvl1pPr>
          </a:lstStyle>
          <a:p>
            <a:fld id="{F979D778-5668-409F-BE61-8F31D5437AFC}" type="slidenum">
              <a:rPr lang="en-CA" smtClean="0"/>
              <a:t>‹N›</a:t>
            </a:fld>
            <a:endParaRPr lang="en-CA"/>
          </a:p>
        </p:txBody>
      </p:sp>
    </p:spTree>
    <p:extLst>
      <p:ext uri="{BB962C8B-B14F-4D97-AF65-F5344CB8AC3E}">
        <p14:creationId xmlns:p14="http://schemas.microsoft.com/office/powerpoint/2010/main" val="3856398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47888"/>
            <a:ext cx="38100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2147888"/>
            <a:ext cx="38100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9BC5337A-7015-4DFF-B6B3-7D7F39243493}" type="datetime1">
              <a:rPr lang="en-CA" smtClean="0"/>
              <a:t>2024-02-22</a:t>
            </a:fld>
            <a:endParaRPr lang="en-CA"/>
          </a:p>
        </p:txBody>
      </p:sp>
      <p:sp>
        <p:nvSpPr>
          <p:cNvPr id="6" name="Rectangle 5"/>
          <p:cNvSpPr>
            <a:spLocks noGrp="1" noChangeArrowheads="1"/>
          </p:cNvSpPr>
          <p:nvPr>
            <p:ph type="ftr" sz="quarter" idx="11"/>
          </p:nvPr>
        </p:nvSpPr>
        <p:spPr>
          <a:ln/>
        </p:spPr>
        <p:txBody>
          <a:bodyPr/>
          <a:lstStyle>
            <a:lvl1pPr>
              <a:defRPr/>
            </a:lvl1pPr>
          </a:lstStyle>
          <a:p>
            <a:r>
              <a:rPr lang="en-US"/>
              <a:t>Machine Learning in Business 2nd Edition. Copyright  © John C. Hull 2020</a:t>
            </a:r>
            <a:endParaRPr lang="en-CA"/>
          </a:p>
        </p:txBody>
      </p:sp>
      <p:sp>
        <p:nvSpPr>
          <p:cNvPr id="7" name="Rectangle 6"/>
          <p:cNvSpPr>
            <a:spLocks noGrp="1" noChangeArrowheads="1"/>
          </p:cNvSpPr>
          <p:nvPr>
            <p:ph type="sldNum" sz="quarter" idx="12"/>
          </p:nvPr>
        </p:nvSpPr>
        <p:spPr>
          <a:ln/>
        </p:spPr>
        <p:txBody>
          <a:bodyPr/>
          <a:lstStyle>
            <a:lvl1pPr>
              <a:defRPr/>
            </a:lvl1pPr>
          </a:lstStyle>
          <a:p>
            <a:fld id="{F979D778-5668-409F-BE61-8F31D5437AFC}" type="slidenum">
              <a:rPr lang="en-CA" smtClean="0"/>
              <a:t>‹N›</a:t>
            </a:fld>
            <a:endParaRPr lang="en-CA"/>
          </a:p>
        </p:txBody>
      </p:sp>
    </p:spTree>
    <p:extLst>
      <p:ext uri="{BB962C8B-B14F-4D97-AF65-F5344CB8AC3E}">
        <p14:creationId xmlns:p14="http://schemas.microsoft.com/office/powerpoint/2010/main" val="2702590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fld id="{48A68C5E-E571-4917-8373-A8700986F120}" type="datetime1">
              <a:rPr lang="en-CA" smtClean="0"/>
              <a:t>2024-02-22</a:t>
            </a:fld>
            <a:endParaRPr lang="en-CA"/>
          </a:p>
        </p:txBody>
      </p:sp>
      <p:sp>
        <p:nvSpPr>
          <p:cNvPr id="8" name="Rectangle 5"/>
          <p:cNvSpPr>
            <a:spLocks noGrp="1" noChangeArrowheads="1"/>
          </p:cNvSpPr>
          <p:nvPr>
            <p:ph type="ftr" sz="quarter" idx="11"/>
          </p:nvPr>
        </p:nvSpPr>
        <p:spPr>
          <a:ln/>
        </p:spPr>
        <p:txBody>
          <a:bodyPr/>
          <a:lstStyle>
            <a:lvl1pPr>
              <a:defRPr/>
            </a:lvl1pPr>
          </a:lstStyle>
          <a:p>
            <a:r>
              <a:rPr lang="en-US"/>
              <a:t>Machine Learning in Business 2nd Edition. Copyright  © John C. Hull 2020</a:t>
            </a:r>
            <a:endParaRPr lang="en-CA"/>
          </a:p>
        </p:txBody>
      </p:sp>
      <p:sp>
        <p:nvSpPr>
          <p:cNvPr id="9" name="Rectangle 6"/>
          <p:cNvSpPr>
            <a:spLocks noGrp="1" noChangeArrowheads="1"/>
          </p:cNvSpPr>
          <p:nvPr>
            <p:ph type="sldNum" sz="quarter" idx="12"/>
          </p:nvPr>
        </p:nvSpPr>
        <p:spPr>
          <a:ln/>
        </p:spPr>
        <p:txBody>
          <a:bodyPr/>
          <a:lstStyle>
            <a:lvl1pPr>
              <a:defRPr/>
            </a:lvl1pPr>
          </a:lstStyle>
          <a:p>
            <a:fld id="{F979D778-5668-409F-BE61-8F31D5437AFC}" type="slidenum">
              <a:rPr lang="en-CA" smtClean="0"/>
              <a:t>‹N›</a:t>
            </a:fld>
            <a:endParaRPr lang="en-CA"/>
          </a:p>
        </p:txBody>
      </p:sp>
    </p:spTree>
    <p:extLst>
      <p:ext uri="{BB962C8B-B14F-4D97-AF65-F5344CB8AC3E}">
        <p14:creationId xmlns:p14="http://schemas.microsoft.com/office/powerpoint/2010/main" val="76695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fld id="{0889AD8B-2C54-435E-88A2-1F964DBEA42B}" type="datetime1">
              <a:rPr lang="en-CA" smtClean="0"/>
              <a:t>2024-02-22</a:t>
            </a:fld>
            <a:endParaRPr lang="en-CA"/>
          </a:p>
        </p:txBody>
      </p:sp>
      <p:sp>
        <p:nvSpPr>
          <p:cNvPr id="4" name="Rectangle 5"/>
          <p:cNvSpPr>
            <a:spLocks noGrp="1" noChangeArrowheads="1"/>
          </p:cNvSpPr>
          <p:nvPr>
            <p:ph type="ftr" sz="quarter" idx="11"/>
          </p:nvPr>
        </p:nvSpPr>
        <p:spPr>
          <a:ln/>
        </p:spPr>
        <p:txBody>
          <a:bodyPr/>
          <a:lstStyle>
            <a:lvl1pPr>
              <a:defRPr/>
            </a:lvl1pPr>
          </a:lstStyle>
          <a:p>
            <a:r>
              <a:rPr lang="en-US"/>
              <a:t>Machine Learning in Business 2nd Edition. Copyright  © John C. Hull 2020</a:t>
            </a:r>
            <a:endParaRPr lang="en-CA"/>
          </a:p>
        </p:txBody>
      </p:sp>
      <p:sp>
        <p:nvSpPr>
          <p:cNvPr id="5" name="Rectangle 6"/>
          <p:cNvSpPr>
            <a:spLocks noGrp="1" noChangeArrowheads="1"/>
          </p:cNvSpPr>
          <p:nvPr>
            <p:ph type="sldNum" sz="quarter" idx="12"/>
          </p:nvPr>
        </p:nvSpPr>
        <p:spPr>
          <a:ln/>
        </p:spPr>
        <p:txBody>
          <a:bodyPr/>
          <a:lstStyle>
            <a:lvl1pPr>
              <a:defRPr/>
            </a:lvl1pPr>
          </a:lstStyle>
          <a:p>
            <a:fld id="{F979D778-5668-409F-BE61-8F31D5437AFC}" type="slidenum">
              <a:rPr lang="en-CA" smtClean="0"/>
              <a:t>‹N›</a:t>
            </a:fld>
            <a:endParaRPr lang="en-CA"/>
          </a:p>
        </p:txBody>
      </p:sp>
    </p:spTree>
    <p:extLst>
      <p:ext uri="{BB962C8B-B14F-4D97-AF65-F5344CB8AC3E}">
        <p14:creationId xmlns:p14="http://schemas.microsoft.com/office/powerpoint/2010/main" val="1909410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39EC55D7-0D70-4C70-8F64-2A55E8E6AC6B}" type="datetime1">
              <a:rPr lang="en-CA" smtClean="0"/>
              <a:t>2024-02-22</a:t>
            </a:fld>
            <a:endParaRPr lang="en-CA"/>
          </a:p>
        </p:txBody>
      </p:sp>
      <p:sp>
        <p:nvSpPr>
          <p:cNvPr id="3" name="Rectangle 5"/>
          <p:cNvSpPr>
            <a:spLocks noGrp="1" noChangeArrowheads="1"/>
          </p:cNvSpPr>
          <p:nvPr>
            <p:ph type="ftr" sz="quarter" idx="11"/>
          </p:nvPr>
        </p:nvSpPr>
        <p:spPr>
          <a:ln/>
        </p:spPr>
        <p:txBody>
          <a:bodyPr/>
          <a:lstStyle>
            <a:lvl1pPr>
              <a:defRPr/>
            </a:lvl1pPr>
          </a:lstStyle>
          <a:p>
            <a:r>
              <a:rPr lang="en-US"/>
              <a:t>Machine Learning in Business 2nd Edition. Copyright  © John C. Hull 2020</a:t>
            </a:r>
            <a:endParaRPr lang="en-CA"/>
          </a:p>
        </p:txBody>
      </p:sp>
      <p:sp>
        <p:nvSpPr>
          <p:cNvPr id="4" name="Rectangle 6"/>
          <p:cNvSpPr>
            <a:spLocks noGrp="1" noChangeArrowheads="1"/>
          </p:cNvSpPr>
          <p:nvPr>
            <p:ph type="sldNum" sz="quarter" idx="12"/>
          </p:nvPr>
        </p:nvSpPr>
        <p:spPr>
          <a:ln/>
        </p:spPr>
        <p:txBody>
          <a:bodyPr/>
          <a:lstStyle>
            <a:lvl1pPr>
              <a:defRPr/>
            </a:lvl1pPr>
          </a:lstStyle>
          <a:p>
            <a:fld id="{F979D778-5668-409F-BE61-8F31D5437AFC}" type="slidenum">
              <a:rPr lang="en-CA" smtClean="0"/>
              <a:t>‹N›</a:t>
            </a:fld>
            <a:endParaRPr lang="en-CA"/>
          </a:p>
        </p:txBody>
      </p:sp>
    </p:spTree>
    <p:extLst>
      <p:ext uri="{BB962C8B-B14F-4D97-AF65-F5344CB8AC3E}">
        <p14:creationId xmlns:p14="http://schemas.microsoft.com/office/powerpoint/2010/main" val="401681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F6980519-61DE-4F6E-920B-7CCCAFA20C88}" type="datetime1">
              <a:rPr lang="en-CA" smtClean="0"/>
              <a:t>2024-02-22</a:t>
            </a:fld>
            <a:endParaRPr lang="en-CA"/>
          </a:p>
        </p:txBody>
      </p:sp>
      <p:sp>
        <p:nvSpPr>
          <p:cNvPr id="6" name="Rectangle 5"/>
          <p:cNvSpPr>
            <a:spLocks noGrp="1" noChangeArrowheads="1"/>
          </p:cNvSpPr>
          <p:nvPr>
            <p:ph type="ftr" sz="quarter" idx="11"/>
          </p:nvPr>
        </p:nvSpPr>
        <p:spPr>
          <a:ln/>
        </p:spPr>
        <p:txBody>
          <a:bodyPr/>
          <a:lstStyle>
            <a:lvl1pPr>
              <a:defRPr/>
            </a:lvl1pPr>
          </a:lstStyle>
          <a:p>
            <a:r>
              <a:rPr lang="en-US"/>
              <a:t>Machine Learning in Business 2nd Edition. Copyright  © John C. Hull 2020</a:t>
            </a:r>
            <a:endParaRPr lang="en-CA"/>
          </a:p>
        </p:txBody>
      </p:sp>
      <p:sp>
        <p:nvSpPr>
          <p:cNvPr id="7" name="Rectangle 6"/>
          <p:cNvSpPr>
            <a:spLocks noGrp="1" noChangeArrowheads="1"/>
          </p:cNvSpPr>
          <p:nvPr>
            <p:ph type="sldNum" sz="quarter" idx="12"/>
          </p:nvPr>
        </p:nvSpPr>
        <p:spPr>
          <a:ln/>
        </p:spPr>
        <p:txBody>
          <a:bodyPr/>
          <a:lstStyle>
            <a:lvl1pPr>
              <a:defRPr/>
            </a:lvl1pPr>
          </a:lstStyle>
          <a:p>
            <a:fld id="{F979D778-5668-409F-BE61-8F31D5437AFC}" type="slidenum">
              <a:rPr lang="en-CA" smtClean="0"/>
              <a:t>‹N›</a:t>
            </a:fld>
            <a:endParaRPr lang="en-CA"/>
          </a:p>
        </p:txBody>
      </p:sp>
    </p:spTree>
    <p:extLst>
      <p:ext uri="{BB962C8B-B14F-4D97-AF65-F5344CB8AC3E}">
        <p14:creationId xmlns:p14="http://schemas.microsoft.com/office/powerpoint/2010/main" val="4079828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68701C6C-C8B0-48E5-ADA4-72463630E24D}" type="datetime1">
              <a:rPr lang="en-CA" smtClean="0"/>
              <a:t>2024-02-22</a:t>
            </a:fld>
            <a:endParaRPr lang="en-CA"/>
          </a:p>
        </p:txBody>
      </p:sp>
      <p:sp>
        <p:nvSpPr>
          <p:cNvPr id="6" name="Rectangle 5"/>
          <p:cNvSpPr>
            <a:spLocks noGrp="1" noChangeArrowheads="1"/>
          </p:cNvSpPr>
          <p:nvPr>
            <p:ph type="ftr" sz="quarter" idx="11"/>
          </p:nvPr>
        </p:nvSpPr>
        <p:spPr>
          <a:ln/>
        </p:spPr>
        <p:txBody>
          <a:bodyPr/>
          <a:lstStyle>
            <a:lvl1pPr>
              <a:defRPr/>
            </a:lvl1pPr>
          </a:lstStyle>
          <a:p>
            <a:r>
              <a:rPr lang="en-US"/>
              <a:t>Machine Learning in Business 2nd Edition. Copyright  © John C. Hull 2020</a:t>
            </a:r>
            <a:endParaRPr lang="en-CA"/>
          </a:p>
        </p:txBody>
      </p:sp>
      <p:sp>
        <p:nvSpPr>
          <p:cNvPr id="7" name="Rectangle 6"/>
          <p:cNvSpPr>
            <a:spLocks noGrp="1" noChangeArrowheads="1"/>
          </p:cNvSpPr>
          <p:nvPr>
            <p:ph type="sldNum" sz="quarter" idx="12"/>
          </p:nvPr>
        </p:nvSpPr>
        <p:spPr>
          <a:ln/>
        </p:spPr>
        <p:txBody>
          <a:bodyPr/>
          <a:lstStyle>
            <a:lvl1pPr>
              <a:defRPr/>
            </a:lvl1pPr>
          </a:lstStyle>
          <a:p>
            <a:fld id="{F979D778-5668-409F-BE61-8F31D5437AFC}" type="slidenum">
              <a:rPr lang="en-CA" smtClean="0"/>
              <a:t>‹N›</a:t>
            </a:fld>
            <a:endParaRPr lang="en-CA"/>
          </a:p>
        </p:txBody>
      </p:sp>
    </p:spTree>
    <p:extLst>
      <p:ext uri="{BB962C8B-B14F-4D97-AF65-F5344CB8AC3E}">
        <p14:creationId xmlns:p14="http://schemas.microsoft.com/office/powerpoint/2010/main" val="3245219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46063" y="93027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2147888"/>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p:cNvSpPr>
            <a:spLocks noGrp="1" noChangeArrowheads="1"/>
          </p:cNvSpPr>
          <p:nvPr>
            <p:ph type="dt" sz="half" idx="2"/>
          </p:nvPr>
        </p:nvSpPr>
        <p:spPr bwMode="auto">
          <a:xfrm>
            <a:off x="685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050" smtClean="0">
                <a:latin typeface="Arial" charset="0"/>
                <a:cs typeface="Arial" charset="0"/>
              </a:defRPr>
            </a:lvl1pPr>
          </a:lstStyle>
          <a:p>
            <a:fld id="{B042182B-B355-4F28-8DFF-754AAE396C27}" type="datetime1">
              <a:rPr lang="en-CA" smtClean="0"/>
              <a:t>2024-02-22</a:t>
            </a:fld>
            <a:endParaRPr lang="en-CA"/>
          </a:p>
        </p:txBody>
      </p:sp>
      <p:sp>
        <p:nvSpPr>
          <p:cNvPr id="4101" name="Rectangle 5"/>
          <p:cNvSpPr>
            <a:spLocks noGrp="1" noChangeArrowheads="1"/>
          </p:cNvSpPr>
          <p:nvPr>
            <p:ph type="ftr" sz="quarter" idx="3"/>
          </p:nvPr>
        </p:nvSpPr>
        <p:spPr bwMode="auto">
          <a:xfrm>
            <a:off x="1828800" y="6324600"/>
            <a:ext cx="5486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fontAlgn="auto" hangingPunct="1">
              <a:spcBef>
                <a:spcPts val="0"/>
              </a:spcBef>
              <a:spcAft>
                <a:spcPts val="0"/>
              </a:spcAft>
              <a:defRPr sz="1050" smtClean="0">
                <a:latin typeface="Arial" charset="0"/>
                <a:cs typeface="Arial" charset="0"/>
              </a:defRPr>
            </a:lvl1pPr>
          </a:lstStyle>
          <a:p>
            <a:r>
              <a:rPr lang="en-US"/>
              <a:t>Machine Learning in Business 2nd Edition. Copyright  © John C. Hull 2020</a:t>
            </a:r>
            <a:endParaRPr lang="en-CA"/>
          </a:p>
        </p:txBody>
      </p:sp>
      <p:sp>
        <p:nvSpPr>
          <p:cNvPr id="4102" name="Rectangle 6"/>
          <p:cNvSpPr>
            <a:spLocks noGrp="1" noChangeArrowheads="1"/>
          </p:cNvSpPr>
          <p:nvPr>
            <p:ph type="sldNum" sz="quarter" idx="4"/>
          </p:nvPr>
        </p:nvSpPr>
        <p:spPr bwMode="auto">
          <a:xfrm>
            <a:off x="65532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050">
                <a:latin typeface="Arial" panose="020B0604020202020204" pitchFamily="34" charset="0"/>
              </a:defRPr>
            </a:lvl1pPr>
          </a:lstStyle>
          <a:p>
            <a:fld id="{F979D778-5668-409F-BE61-8F31D5437AFC}" type="slidenum">
              <a:rPr lang="en-CA" smtClean="0"/>
              <a:t>‹N›</a:t>
            </a:fld>
            <a:endParaRPr lang="en-CA"/>
          </a:p>
        </p:txBody>
      </p:sp>
      <p:grpSp>
        <p:nvGrpSpPr>
          <p:cNvPr id="1031" name="Group 7"/>
          <p:cNvGrpSpPr>
            <a:grpSpLocks/>
          </p:cNvGrpSpPr>
          <p:nvPr/>
        </p:nvGrpSpPr>
        <p:grpSpPr bwMode="auto">
          <a:xfrm>
            <a:off x="261938" y="87313"/>
            <a:ext cx="8488362" cy="831850"/>
            <a:chOff x="165" y="55"/>
            <a:chExt cx="5347" cy="524"/>
          </a:xfrm>
        </p:grpSpPr>
        <p:grpSp>
          <p:nvGrpSpPr>
            <p:cNvPr id="1032" name="Group 8"/>
            <p:cNvGrpSpPr>
              <a:grpSpLocks/>
            </p:cNvGrpSpPr>
            <p:nvPr userDrawn="1"/>
          </p:nvGrpSpPr>
          <p:grpSpPr bwMode="auto">
            <a:xfrm>
              <a:off x="664" y="104"/>
              <a:ext cx="4848" cy="432"/>
              <a:chOff x="664" y="104"/>
              <a:chExt cx="4848" cy="432"/>
            </a:xfrm>
          </p:grpSpPr>
          <p:sp>
            <p:nvSpPr>
              <p:cNvPr id="1034" name="Freeform 9"/>
              <p:cNvSpPr>
                <a:spLocks/>
              </p:cNvSpPr>
              <p:nvPr/>
            </p:nvSpPr>
            <p:spPr bwMode="ltGray">
              <a:xfrm>
                <a:off x="664" y="104"/>
                <a:ext cx="4848" cy="432"/>
              </a:xfrm>
              <a:custGeom>
                <a:avLst/>
                <a:gdLst>
                  <a:gd name="T0" fmla="*/ 4848 w 4848"/>
                  <a:gd name="T1" fmla="*/ 48 h 432"/>
                  <a:gd name="T2" fmla="*/ 4848 w 4848"/>
                  <a:gd name="T3" fmla="*/ 432 h 432"/>
                  <a:gd name="T4" fmla="*/ 0 w 4848"/>
                  <a:gd name="T5" fmla="*/ 432 h 432"/>
                  <a:gd name="T6" fmla="*/ 0 w 4848"/>
                  <a:gd name="T7" fmla="*/ 0 h 432"/>
                  <a:gd name="T8" fmla="*/ 4848 w 4848"/>
                  <a:gd name="T9" fmla="*/ 0 h 432"/>
                  <a:gd name="T10" fmla="*/ 4848 w 4848"/>
                  <a:gd name="T11" fmla="*/ 48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chemeClr val="hlink"/>
              </a:solidFill>
              <a:ln w="9525">
                <a:solidFill>
                  <a:schemeClr val="bg2"/>
                </a:solidFill>
                <a:round/>
                <a:headEnd/>
                <a:tailEnd/>
              </a:ln>
            </p:spPr>
            <p:txBody>
              <a:bodyPr wrap="none" anchor="ctr"/>
              <a:lstStyle/>
              <a:p>
                <a:endParaRPr lang="en-US" sz="1350"/>
              </a:p>
            </p:txBody>
          </p:sp>
          <p:grpSp>
            <p:nvGrpSpPr>
              <p:cNvPr id="1035" name="Group 10"/>
              <p:cNvGrpSpPr>
                <a:grpSpLocks/>
              </p:cNvGrpSpPr>
              <p:nvPr/>
            </p:nvGrpSpPr>
            <p:grpSpPr bwMode="auto">
              <a:xfrm>
                <a:off x="1195" y="104"/>
                <a:ext cx="3827" cy="429"/>
                <a:chOff x="1021" y="240"/>
                <a:chExt cx="3827" cy="429"/>
              </a:xfrm>
            </p:grpSpPr>
            <p:grpSp>
              <p:nvGrpSpPr>
                <p:cNvPr id="1084" name="Group 11"/>
                <p:cNvGrpSpPr>
                  <a:grpSpLocks/>
                </p:cNvGrpSpPr>
                <p:nvPr/>
              </p:nvGrpSpPr>
              <p:grpSpPr bwMode="auto">
                <a:xfrm>
                  <a:off x="1021" y="241"/>
                  <a:ext cx="2208" cy="427"/>
                  <a:chOff x="1021" y="241"/>
                  <a:chExt cx="2208" cy="427"/>
                </a:xfrm>
              </p:grpSpPr>
              <p:sp>
                <p:nvSpPr>
                  <p:cNvPr id="1128" name="Freeform 12"/>
                  <p:cNvSpPr>
                    <a:spLocks/>
                  </p:cNvSpPr>
                  <p:nvPr/>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29" name="Freeform 13"/>
                  <p:cNvSpPr>
                    <a:spLocks/>
                  </p:cNvSpPr>
                  <p:nvPr/>
                </p:nvSpPr>
                <p:spPr bwMode="ltGray">
                  <a:xfrm>
                    <a:off x="2332" y="660"/>
                    <a:ext cx="9"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30" name="Freeform 14"/>
                  <p:cNvSpPr>
                    <a:spLocks/>
                  </p:cNvSpPr>
                  <p:nvPr/>
                </p:nvSpPr>
                <p:spPr bwMode="ltGray">
                  <a:xfrm>
                    <a:off x="2120"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31" name="Freeform 15"/>
                  <p:cNvSpPr>
                    <a:spLocks/>
                  </p:cNvSpPr>
                  <p:nvPr/>
                </p:nvSpPr>
                <p:spPr bwMode="ltGray">
                  <a:xfrm>
                    <a:off x="1967"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32" name="Freeform 16"/>
                  <p:cNvSpPr>
                    <a:spLocks/>
                  </p:cNvSpPr>
                  <p:nvPr/>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33" name="Freeform 17"/>
                  <p:cNvSpPr>
                    <a:spLocks/>
                  </p:cNvSpPr>
                  <p:nvPr/>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34" name="Freeform 18"/>
                  <p:cNvSpPr>
                    <a:spLocks/>
                  </p:cNvSpPr>
                  <p:nvPr/>
                </p:nvSpPr>
                <p:spPr bwMode="ltGray">
                  <a:xfrm>
                    <a:off x="1735"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35" name="Freeform 19"/>
                  <p:cNvSpPr>
                    <a:spLocks/>
                  </p:cNvSpPr>
                  <p:nvPr/>
                </p:nvSpPr>
                <p:spPr bwMode="ltGray">
                  <a:xfrm>
                    <a:off x="1827"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36" name="Freeform 20"/>
                  <p:cNvSpPr>
                    <a:spLocks/>
                  </p:cNvSpPr>
                  <p:nvPr/>
                </p:nvSpPr>
                <p:spPr bwMode="ltGray">
                  <a:xfrm>
                    <a:off x="1892"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37" name="Freeform 21"/>
                  <p:cNvSpPr>
                    <a:spLocks/>
                  </p:cNvSpPr>
                  <p:nvPr/>
                </p:nvSpPr>
                <p:spPr bwMode="ltGray">
                  <a:xfrm>
                    <a:off x="1890"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38" name="Freeform 22"/>
                  <p:cNvSpPr>
                    <a:spLocks/>
                  </p:cNvSpPr>
                  <p:nvPr/>
                </p:nvSpPr>
                <p:spPr bwMode="ltGray">
                  <a:xfrm>
                    <a:off x="1944"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39" name="Freeform 23"/>
                  <p:cNvSpPr>
                    <a:spLocks/>
                  </p:cNvSpPr>
                  <p:nvPr/>
                </p:nvSpPr>
                <p:spPr bwMode="ltGray">
                  <a:xfrm>
                    <a:off x="1948"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40" name="Freeform 24"/>
                  <p:cNvSpPr>
                    <a:spLocks/>
                  </p:cNvSpPr>
                  <p:nvPr/>
                </p:nvSpPr>
                <p:spPr bwMode="ltGray">
                  <a:xfrm>
                    <a:off x="1969"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41" name="Freeform 25"/>
                  <p:cNvSpPr>
                    <a:spLocks/>
                  </p:cNvSpPr>
                  <p:nvPr/>
                </p:nvSpPr>
                <p:spPr bwMode="ltGray">
                  <a:xfrm>
                    <a:off x="1976"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42" name="Freeform 26"/>
                  <p:cNvSpPr>
                    <a:spLocks/>
                  </p:cNvSpPr>
                  <p:nvPr/>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43" name="Freeform 27"/>
                  <p:cNvSpPr>
                    <a:spLocks/>
                  </p:cNvSpPr>
                  <p:nvPr/>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44" name="Freeform 28"/>
                  <p:cNvSpPr>
                    <a:spLocks/>
                  </p:cNvSpPr>
                  <p:nvPr/>
                </p:nvSpPr>
                <p:spPr bwMode="ltGray">
                  <a:xfrm>
                    <a:off x="2194" y="584"/>
                    <a:ext cx="11"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45" name="Freeform 29"/>
                  <p:cNvSpPr>
                    <a:spLocks/>
                  </p:cNvSpPr>
                  <p:nvPr/>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46" name="Freeform 30"/>
                  <p:cNvSpPr>
                    <a:spLocks/>
                  </p:cNvSpPr>
                  <p:nvPr/>
                </p:nvSpPr>
                <p:spPr bwMode="ltGray">
                  <a:xfrm>
                    <a:off x="1988"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47" name="Freeform 31"/>
                  <p:cNvSpPr>
                    <a:spLocks/>
                  </p:cNvSpPr>
                  <p:nvPr/>
                </p:nvSpPr>
                <p:spPr bwMode="ltGray">
                  <a:xfrm>
                    <a:off x="1910"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48" name="Freeform 32"/>
                  <p:cNvSpPr>
                    <a:spLocks/>
                  </p:cNvSpPr>
                  <p:nvPr/>
                </p:nvSpPr>
                <p:spPr bwMode="ltGray">
                  <a:xfrm>
                    <a:off x="1899"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49" name="Freeform 33"/>
                  <p:cNvSpPr>
                    <a:spLocks/>
                  </p:cNvSpPr>
                  <p:nvPr/>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50" name="Freeform 34"/>
                  <p:cNvSpPr>
                    <a:spLocks/>
                  </p:cNvSpPr>
                  <p:nvPr/>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51" name="Freeform 35"/>
                  <p:cNvSpPr>
                    <a:spLocks/>
                  </p:cNvSpPr>
                  <p:nvPr/>
                </p:nvSpPr>
                <p:spPr bwMode="ltGray">
                  <a:xfrm>
                    <a:off x="2930" y="489"/>
                    <a:ext cx="299"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52" name="Freeform 36"/>
                  <p:cNvSpPr>
                    <a:spLocks/>
                  </p:cNvSpPr>
                  <p:nvPr/>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53" name="Freeform 37"/>
                  <p:cNvSpPr>
                    <a:spLocks/>
                  </p:cNvSpPr>
                  <p:nvPr/>
                </p:nvSpPr>
                <p:spPr bwMode="ltGray">
                  <a:xfrm>
                    <a:off x="2405" y="445"/>
                    <a:ext cx="15" cy="16"/>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54" name="Freeform 38"/>
                  <p:cNvSpPr>
                    <a:spLocks/>
                  </p:cNvSpPr>
                  <p:nvPr/>
                </p:nvSpPr>
                <p:spPr bwMode="ltGray">
                  <a:xfrm>
                    <a:off x="2393" y="439"/>
                    <a:ext cx="16" cy="12"/>
                  </a:xfrm>
                  <a:custGeom>
                    <a:avLst/>
                    <a:gdLst>
                      <a:gd name="T0" fmla="*/ 0 w 36"/>
                      <a:gd name="T1" fmla="*/ 0 h 37"/>
                      <a:gd name="T2" fmla="*/ 0 w 36"/>
                      <a:gd name="T3" fmla="*/ 0 h 37"/>
                      <a:gd name="T4" fmla="*/ 0 w 36"/>
                      <a:gd name="T5" fmla="*/ 0 h 37"/>
                      <a:gd name="T6" fmla="*/ 0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55" name="Freeform 39"/>
                  <p:cNvSpPr>
                    <a:spLocks/>
                  </p:cNvSpPr>
                  <p:nvPr/>
                </p:nvSpPr>
                <p:spPr bwMode="ltGray">
                  <a:xfrm>
                    <a:off x="2878" y="406"/>
                    <a:ext cx="73"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56" name="Freeform 40"/>
                  <p:cNvSpPr>
                    <a:spLocks/>
                  </p:cNvSpPr>
                  <p:nvPr/>
                </p:nvSpPr>
                <p:spPr bwMode="ltGray">
                  <a:xfrm>
                    <a:off x="2955" y="433"/>
                    <a:ext cx="59"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57" name="Freeform 41"/>
                  <p:cNvSpPr>
                    <a:spLocks/>
                  </p:cNvSpPr>
                  <p:nvPr/>
                </p:nvSpPr>
                <p:spPr bwMode="ltGray">
                  <a:xfrm>
                    <a:off x="2924" y="441"/>
                    <a:ext cx="24" cy="14"/>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58" name="Freeform 42"/>
                  <p:cNvSpPr>
                    <a:spLocks/>
                  </p:cNvSpPr>
                  <p:nvPr/>
                </p:nvSpPr>
                <p:spPr bwMode="ltGray">
                  <a:xfrm>
                    <a:off x="2908" y="398"/>
                    <a:ext cx="16" cy="18"/>
                  </a:xfrm>
                  <a:custGeom>
                    <a:avLst/>
                    <a:gdLst>
                      <a:gd name="T0" fmla="*/ 0 w 39"/>
                      <a:gd name="T1" fmla="*/ 0 h 52"/>
                      <a:gd name="T2" fmla="*/ 0 w 39"/>
                      <a:gd name="T3" fmla="*/ 0 h 52"/>
                      <a:gd name="T4" fmla="*/ 0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59" name="Freeform 43"/>
                  <p:cNvSpPr>
                    <a:spLocks/>
                  </p:cNvSpPr>
                  <p:nvPr/>
                </p:nvSpPr>
                <p:spPr bwMode="ltGray">
                  <a:xfrm>
                    <a:off x="3035" y="452"/>
                    <a:ext cx="19" cy="27"/>
                  </a:xfrm>
                  <a:custGeom>
                    <a:avLst/>
                    <a:gdLst>
                      <a:gd name="T0" fmla="*/ 0 w 44"/>
                      <a:gd name="T1" fmla="*/ 0 h 80"/>
                      <a:gd name="T2" fmla="*/ 0 w 44"/>
                      <a:gd name="T3" fmla="*/ 0 h 80"/>
                      <a:gd name="T4" fmla="*/ 0 w 44"/>
                      <a:gd name="T5" fmla="*/ 0 h 80"/>
                      <a:gd name="T6" fmla="*/ 0 w 44"/>
                      <a:gd name="T7" fmla="*/ 0 h 80"/>
                      <a:gd name="T8" fmla="*/ 0 w 44"/>
                      <a:gd name="T9" fmla="*/ 0 h 80"/>
                      <a:gd name="T10" fmla="*/ 0 w 44"/>
                      <a:gd name="T11" fmla="*/ 0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60" name="Freeform 44"/>
                  <p:cNvSpPr>
                    <a:spLocks/>
                  </p:cNvSpPr>
                  <p:nvPr/>
                </p:nvSpPr>
                <p:spPr bwMode="ltGray">
                  <a:xfrm>
                    <a:off x="2696" y="247"/>
                    <a:ext cx="205"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61" name="Freeform 45"/>
                  <p:cNvSpPr>
                    <a:spLocks/>
                  </p:cNvSpPr>
                  <p:nvPr/>
                </p:nvSpPr>
                <p:spPr bwMode="ltGray">
                  <a:xfrm>
                    <a:off x="2515" y="246"/>
                    <a:ext cx="190"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62" name="Freeform 46"/>
                  <p:cNvSpPr>
                    <a:spLocks/>
                  </p:cNvSpPr>
                  <p:nvPr/>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63" name="Freeform 47"/>
                  <p:cNvSpPr>
                    <a:spLocks/>
                  </p:cNvSpPr>
                  <p:nvPr/>
                </p:nvSpPr>
                <p:spPr bwMode="ltGray">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64" name="Freeform 48"/>
                  <p:cNvSpPr>
                    <a:spLocks/>
                  </p:cNvSpPr>
                  <p:nvPr/>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65" name="Freeform 49"/>
                  <p:cNvSpPr>
                    <a:spLocks/>
                  </p:cNvSpPr>
                  <p:nvPr/>
                </p:nvSpPr>
                <p:spPr bwMode="ltGray">
                  <a:xfrm>
                    <a:off x="2031"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66" name="Freeform 50"/>
                  <p:cNvSpPr>
                    <a:spLocks/>
                  </p:cNvSpPr>
                  <p:nvPr/>
                </p:nvSpPr>
                <p:spPr bwMode="ltGray">
                  <a:xfrm>
                    <a:off x="1968"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67" name="Freeform 51"/>
                  <p:cNvSpPr>
                    <a:spLocks/>
                  </p:cNvSpPr>
                  <p:nvPr/>
                </p:nvSpPr>
                <p:spPr bwMode="ltGray">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68" name="Freeform 52"/>
                  <p:cNvSpPr>
                    <a:spLocks/>
                  </p:cNvSpPr>
                  <p:nvPr/>
                </p:nvSpPr>
                <p:spPr bwMode="ltGray">
                  <a:xfrm>
                    <a:off x="1573"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69" name="Freeform 53"/>
                  <p:cNvSpPr>
                    <a:spLocks/>
                  </p:cNvSpPr>
                  <p:nvPr/>
                </p:nvSpPr>
                <p:spPr bwMode="ltGray">
                  <a:xfrm>
                    <a:off x="1634"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70" name="Freeform 54"/>
                  <p:cNvSpPr>
                    <a:spLocks/>
                  </p:cNvSpPr>
                  <p:nvPr/>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71" name="Freeform 55"/>
                  <p:cNvSpPr>
                    <a:spLocks/>
                  </p:cNvSpPr>
                  <p:nvPr/>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72" name="Freeform 56"/>
                  <p:cNvSpPr>
                    <a:spLocks/>
                  </p:cNvSpPr>
                  <p:nvPr/>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73" name="Freeform 57"/>
                  <p:cNvSpPr>
                    <a:spLocks/>
                  </p:cNvSpPr>
                  <p:nvPr/>
                </p:nvSpPr>
                <p:spPr bwMode="ltGray">
                  <a:xfrm>
                    <a:off x="1189" y="447"/>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74" name="Freeform 58"/>
                  <p:cNvSpPr>
                    <a:spLocks/>
                  </p:cNvSpPr>
                  <p:nvPr/>
                </p:nvSpPr>
                <p:spPr bwMode="ltGray">
                  <a:xfrm>
                    <a:off x="1476"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75" name="Freeform 59"/>
                  <p:cNvSpPr>
                    <a:spLocks/>
                  </p:cNvSpPr>
                  <p:nvPr/>
                </p:nvSpPr>
                <p:spPr bwMode="ltGray">
                  <a:xfrm>
                    <a:off x="1467"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76" name="Freeform 60"/>
                  <p:cNvSpPr>
                    <a:spLocks/>
                  </p:cNvSpPr>
                  <p:nvPr/>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77" name="Freeform 61"/>
                  <p:cNvSpPr>
                    <a:spLocks/>
                  </p:cNvSpPr>
                  <p:nvPr/>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78" name="Freeform 62"/>
                  <p:cNvSpPr>
                    <a:spLocks/>
                  </p:cNvSpPr>
                  <p:nvPr/>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79" name="Freeform 63"/>
                  <p:cNvSpPr>
                    <a:spLocks/>
                  </p:cNvSpPr>
                  <p:nvPr/>
                </p:nvSpPr>
                <p:spPr bwMode="ltGray">
                  <a:xfrm>
                    <a:off x="1293"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80" name="Freeform 64"/>
                  <p:cNvSpPr>
                    <a:spLocks/>
                  </p:cNvSpPr>
                  <p:nvPr/>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81" name="Freeform 65"/>
                  <p:cNvSpPr>
                    <a:spLocks/>
                  </p:cNvSpPr>
                  <p:nvPr/>
                </p:nvSpPr>
                <p:spPr bwMode="ltGray">
                  <a:xfrm>
                    <a:off x="1340"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82" name="Freeform 66"/>
                  <p:cNvSpPr>
                    <a:spLocks/>
                  </p:cNvSpPr>
                  <p:nvPr/>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83" name="Freeform 67"/>
                  <p:cNvSpPr>
                    <a:spLocks/>
                  </p:cNvSpPr>
                  <p:nvPr/>
                </p:nvSpPr>
                <p:spPr bwMode="ltGray">
                  <a:xfrm>
                    <a:off x="1248"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grpSp>
            <p:grpSp>
              <p:nvGrpSpPr>
                <p:cNvPr id="1085" name="Group 68"/>
                <p:cNvGrpSpPr>
                  <a:grpSpLocks/>
                </p:cNvGrpSpPr>
                <p:nvPr/>
              </p:nvGrpSpPr>
              <p:grpSpPr bwMode="auto">
                <a:xfrm>
                  <a:off x="3709" y="240"/>
                  <a:ext cx="1139" cy="429"/>
                  <a:chOff x="3709" y="240"/>
                  <a:chExt cx="1139" cy="429"/>
                </a:xfrm>
              </p:grpSpPr>
              <p:sp>
                <p:nvSpPr>
                  <p:cNvPr id="1086" name="Freeform 69"/>
                  <p:cNvSpPr>
                    <a:spLocks/>
                  </p:cNvSpPr>
                  <p:nvPr/>
                </p:nvSpPr>
                <p:spPr bwMode="ltGray">
                  <a:xfrm>
                    <a:off x="4808"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087" name="Freeform 70"/>
                  <p:cNvSpPr>
                    <a:spLocks/>
                  </p:cNvSpPr>
                  <p:nvPr/>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088" name="Freeform 71"/>
                  <p:cNvSpPr>
                    <a:spLocks/>
                  </p:cNvSpPr>
                  <p:nvPr/>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089" name="Freeform 72"/>
                  <p:cNvSpPr>
                    <a:spLocks/>
                  </p:cNvSpPr>
                  <p:nvPr/>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090" name="Freeform 73"/>
                  <p:cNvSpPr>
                    <a:spLocks/>
                  </p:cNvSpPr>
                  <p:nvPr/>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091" name="Freeform 74"/>
                  <p:cNvSpPr>
                    <a:spLocks/>
                  </p:cNvSpPr>
                  <p:nvPr/>
                </p:nvSpPr>
                <p:spPr bwMode="ltGray">
                  <a:xfrm>
                    <a:off x="4515"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092" name="Freeform 75"/>
                  <p:cNvSpPr>
                    <a:spLocks/>
                  </p:cNvSpPr>
                  <p:nvPr/>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093" name="Freeform 76"/>
                  <p:cNvSpPr>
                    <a:spLocks/>
                  </p:cNvSpPr>
                  <p:nvPr/>
                </p:nvSpPr>
                <p:spPr bwMode="ltGray">
                  <a:xfrm>
                    <a:off x="4578"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094" name="Freeform 77"/>
                  <p:cNvSpPr>
                    <a:spLocks/>
                  </p:cNvSpPr>
                  <p:nvPr/>
                </p:nvSpPr>
                <p:spPr bwMode="ltGray">
                  <a:xfrm>
                    <a:off x="4632"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095" name="Freeform 78"/>
                  <p:cNvSpPr>
                    <a:spLocks/>
                  </p:cNvSpPr>
                  <p:nvPr/>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096" name="Freeform 79"/>
                  <p:cNvSpPr>
                    <a:spLocks/>
                  </p:cNvSpPr>
                  <p:nvPr/>
                </p:nvSpPr>
                <p:spPr bwMode="ltGray">
                  <a:xfrm>
                    <a:off x="4657"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097" name="Freeform 80"/>
                  <p:cNvSpPr>
                    <a:spLocks/>
                  </p:cNvSpPr>
                  <p:nvPr/>
                </p:nvSpPr>
                <p:spPr bwMode="ltGray">
                  <a:xfrm>
                    <a:off x="4664"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098" name="Freeform 81"/>
                  <p:cNvSpPr>
                    <a:spLocks/>
                  </p:cNvSpPr>
                  <p:nvPr/>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099" name="Freeform 82"/>
                  <p:cNvSpPr>
                    <a:spLocks/>
                  </p:cNvSpPr>
                  <p:nvPr/>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00" name="Freeform 83"/>
                  <p:cNvSpPr>
                    <a:spLocks/>
                  </p:cNvSpPr>
                  <p:nvPr/>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01" name="Freeform 84"/>
                  <p:cNvSpPr>
                    <a:spLocks/>
                  </p:cNvSpPr>
                  <p:nvPr/>
                </p:nvSpPr>
                <p:spPr bwMode="ltGray">
                  <a:xfrm>
                    <a:off x="4676"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02" name="Freeform 85"/>
                  <p:cNvSpPr>
                    <a:spLocks/>
                  </p:cNvSpPr>
                  <p:nvPr/>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03" name="Freeform 86"/>
                  <p:cNvSpPr>
                    <a:spLocks/>
                  </p:cNvSpPr>
                  <p:nvPr/>
                </p:nvSpPr>
                <p:spPr bwMode="ltGray">
                  <a:xfrm>
                    <a:off x="4587"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04" name="Freeform 87"/>
                  <p:cNvSpPr>
                    <a:spLocks/>
                  </p:cNvSpPr>
                  <p:nvPr/>
                </p:nvSpPr>
                <p:spPr bwMode="ltGray">
                  <a:xfrm>
                    <a:off x="4597"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05" name="Freeform 88"/>
                  <p:cNvSpPr>
                    <a:spLocks/>
                  </p:cNvSpPr>
                  <p:nvPr/>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06" name="Freeform 89"/>
                  <p:cNvSpPr>
                    <a:spLocks/>
                  </p:cNvSpPr>
                  <p:nvPr/>
                </p:nvSpPr>
                <p:spPr bwMode="ltGray">
                  <a:xfrm>
                    <a:off x="4784"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07" name="Freeform 90"/>
                  <p:cNvSpPr>
                    <a:spLocks/>
                  </p:cNvSpPr>
                  <p:nvPr/>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08" name="Freeform 91"/>
                  <p:cNvSpPr>
                    <a:spLocks/>
                  </p:cNvSpPr>
                  <p:nvPr/>
                </p:nvSpPr>
                <p:spPr bwMode="ltGray">
                  <a:xfrm>
                    <a:off x="4731" y="240"/>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09" name="Freeform 92"/>
                  <p:cNvSpPr>
                    <a:spLocks/>
                  </p:cNvSpPr>
                  <p:nvPr/>
                </p:nvSpPr>
                <p:spPr bwMode="ltGray">
                  <a:xfrm>
                    <a:off x="4719"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10" name="Freeform 93"/>
                  <p:cNvSpPr>
                    <a:spLocks/>
                  </p:cNvSpPr>
                  <p:nvPr/>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11" name="Freeform 94"/>
                  <p:cNvSpPr>
                    <a:spLocks/>
                  </p:cNvSpPr>
                  <p:nvPr/>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12" name="Freeform 95"/>
                  <p:cNvSpPr>
                    <a:spLocks/>
                  </p:cNvSpPr>
                  <p:nvPr/>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13" name="Freeform 96"/>
                  <p:cNvSpPr>
                    <a:spLocks/>
                  </p:cNvSpPr>
                  <p:nvPr/>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14" name="Freeform 97"/>
                  <p:cNvSpPr>
                    <a:spLocks/>
                  </p:cNvSpPr>
                  <p:nvPr/>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15" name="Freeform 98"/>
                  <p:cNvSpPr>
                    <a:spLocks/>
                  </p:cNvSpPr>
                  <p:nvPr/>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16" name="Freeform 99"/>
                  <p:cNvSpPr>
                    <a:spLocks/>
                  </p:cNvSpPr>
                  <p:nvPr/>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17" name="Freeform 100"/>
                  <p:cNvSpPr>
                    <a:spLocks/>
                  </p:cNvSpPr>
                  <p:nvPr/>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18" name="Freeform 101"/>
                  <p:cNvSpPr>
                    <a:spLocks/>
                  </p:cNvSpPr>
                  <p:nvPr/>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19" name="Freeform 102"/>
                  <p:cNvSpPr>
                    <a:spLocks/>
                  </p:cNvSpPr>
                  <p:nvPr/>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20" name="Freeform 103"/>
                  <p:cNvSpPr>
                    <a:spLocks/>
                  </p:cNvSpPr>
                  <p:nvPr/>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21" name="Freeform 104"/>
                  <p:cNvSpPr>
                    <a:spLocks/>
                  </p:cNvSpPr>
                  <p:nvPr/>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22" name="Freeform 105"/>
                  <p:cNvSpPr>
                    <a:spLocks/>
                  </p:cNvSpPr>
                  <p:nvPr/>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23" name="Freeform 106"/>
                  <p:cNvSpPr>
                    <a:spLocks/>
                  </p:cNvSpPr>
                  <p:nvPr/>
                </p:nvSpPr>
                <p:spPr bwMode="ltGray">
                  <a:xfrm>
                    <a:off x="3981"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24" name="Freeform 107"/>
                  <p:cNvSpPr>
                    <a:spLocks/>
                  </p:cNvSpPr>
                  <p:nvPr/>
                </p:nvSpPr>
                <p:spPr bwMode="ltGray">
                  <a:xfrm>
                    <a:off x="3966"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25" name="Freeform 108"/>
                  <p:cNvSpPr>
                    <a:spLocks/>
                  </p:cNvSpPr>
                  <p:nvPr/>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26" name="Freeform 109"/>
                  <p:cNvSpPr>
                    <a:spLocks/>
                  </p:cNvSpPr>
                  <p:nvPr/>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sp>
                <p:nvSpPr>
                  <p:cNvPr id="1127" name="Freeform 110"/>
                  <p:cNvSpPr>
                    <a:spLocks/>
                  </p:cNvSpPr>
                  <p:nvPr/>
                </p:nvSpPr>
                <p:spPr bwMode="ltGray">
                  <a:xfrm>
                    <a:off x="3936"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grpSp>
          </p:grpSp>
          <p:grpSp>
            <p:nvGrpSpPr>
              <p:cNvPr id="1036" name="Group 111"/>
              <p:cNvGrpSpPr>
                <a:grpSpLocks/>
              </p:cNvGrpSpPr>
              <p:nvPr/>
            </p:nvGrpSpPr>
            <p:grpSpPr bwMode="auto">
              <a:xfrm>
                <a:off x="798" y="111"/>
                <a:ext cx="4702" cy="418"/>
                <a:chOff x="798" y="255"/>
                <a:chExt cx="4702" cy="418"/>
              </a:xfrm>
            </p:grpSpPr>
            <p:sp>
              <p:nvSpPr>
                <p:cNvPr id="1063" name="Line 112"/>
                <p:cNvSpPr>
                  <a:spLocks noChangeShapeType="1"/>
                </p:cNvSpPr>
                <p:nvPr/>
              </p:nvSpPr>
              <p:spPr bwMode="white">
                <a:xfrm>
                  <a:off x="798" y="476"/>
                  <a:ext cx="4702"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64" name="Line 113"/>
                <p:cNvSpPr>
                  <a:spLocks noChangeShapeType="1"/>
                </p:cNvSpPr>
                <p:nvPr/>
              </p:nvSpPr>
              <p:spPr bwMode="white">
                <a:xfrm>
                  <a:off x="1026"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65" name="Line 114"/>
                <p:cNvSpPr>
                  <a:spLocks noChangeShapeType="1"/>
                </p:cNvSpPr>
                <p:nvPr/>
              </p:nvSpPr>
              <p:spPr bwMode="white">
                <a:xfrm>
                  <a:off x="1254"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66" name="Line 115"/>
                <p:cNvSpPr>
                  <a:spLocks noChangeShapeType="1"/>
                </p:cNvSpPr>
                <p:nvPr/>
              </p:nvSpPr>
              <p:spPr bwMode="white">
                <a:xfrm>
                  <a:off x="1482"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67" name="Line 116"/>
                <p:cNvSpPr>
                  <a:spLocks noChangeShapeType="1"/>
                </p:cNvSpPr>
                <p:nvPr/>
              </p:nvSpPr>
              <p:spPr bwMode="white">
                <a:xfrm>
                  <a:off x="1710"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68" name="Line 117"/>
                <p:cNvSpPr>
                  <a:spLocks noChangeShapeType="1"/>
                </p:cNvSpPr>
                <p:nvPr/>
              </p:nvSpPr>
              <p:spPr bwMode="white">
                <a:xfrm>
                  <a:off x="1938"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69" name="Line 118"/>
                <p:cNvSpPr>
                  <a:spLocks noChangeShapeType="1"/>
                </p:cNvSpPr>
                <p:nvPr/>
              </p:nvSpPr>
              <p:spPr bwMode="white">
                <a:xfrm>
                  <a:off x="2166"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70" name="Line 119"/>
                <p:cNvSpPr>
                  <a:spLocks noChangeShapeType="1"/>
                </p:cNvSpPr>
                <p:nvPr/>
              </p:nvSpPr>
              <p:spPr bwMode="white">
                <a:xfrm>
                  <a:off x="2394"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71" name="Line 120"/>
                <p:cNvSpPr>
                  <a:spLocks noChangeShapeType="1"/>
                </p:cNvSpPr>
                <p:nvPr/>
              </p:nvSpPr>
              <p:spPr bwMode="white">
                <a:xfrm>
                  <a:off x="2622"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72" name="Line 121"/>
                <p:cNvSpPr>
                  <a:spLocks noChangeShapeType="1"/>
                </p:cNvSpPr>
                <p:nvPr/>
              </p:nvSpPr>
              <p:spPr bwMode="white">
                <a:xfrm>
                  <a:off x="2850"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73" name="Line 122"/>
                <p:cNvSpPr>
                  <a:spLocks noChangeShapeType="1"/>
                </p:cNvSpPr>
                <p:nvPr/>
              </p:nvSpPr>
              <p:spPr bwMode="white">
                <a:xfrm>
                  <a:off x="3078"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74" name="Line 123"/>
                <p:cNvSpPr>
                  <a:spLocks noChangeShapeType="1"/>
                </p:cNvSpPr>
                <p:nvPr/>
              </p:nvSpPr>
              <p:spPr bwMode="white">
                <a:xfrm>
                  <a:off x="3306"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75" name="Line 124"/>
                <p:cNvSpPr>
                  <a:spLocks noChangeShapeType="1"/>
                </p:cNvSpPr>
                <p:nvPr/>
              </p:nvSpPr>
              <p:spPr bwMode="white">
                <a:xfrm>
                  <a:off x="3534"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76" name="Line 125"/>
                <p:cNvSpPr>
                  <a:spLocks noChangeShapeType="1"/>
                </p:cNvSpPr>
                <p:nvPr/>
              </p:nvSpPr>
              <p:spPr bwMode="white">
                <a:xfrm>
                  <a:off x="3762"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77" name="Line 126"/>
                <p:cNvSpPr>
                  <a:spLocks noChangeShapeType="1"/>
                </p:cNvSpPr>
                <p:nvPr/>
              </p:nvSpPr>
              <p:spPr bwMode="white">
                <a:xfrm>
                  <a:off x="3990"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78" name="Line 127"/>
                <p:cNvSpPr>
                  <a:spLocks noChangeShapeType="1"/>
                </p:cNvSpPr>
                <p:nvPr/>
              </p:nvSpPr>
              <p:spPr bwMode="white">
                <a:xfrm>
                  <a:off x="4218"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79" name="Line 128"/>
                <p:cNvSpPr>
                  <a:spLocks noChangeShapeType="1"/>
                </p:cNvSpPr>
                <p:nvPr/>
              </p:nvSpPr>
              <p:spPr bwMode="white">
                <a:xfrm>
                  <a:off x="4446"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80" name="Line 129"/>
                <p:cNvSpPr>
                  <a:spLocks noChangeShapeType="1"/>
                </p:cNvSpPr>
                <p:nvPr/>
              </p:nvSpPr>
              <p:spPr bwMode="white">
                <a:xfrm>
                  <a:off x="4674"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81" name="Line 130"/>
                <p:cNvSpPr>
                  <a:spLocks noChangeShapeType="1"/>
                </p:cNvSpPr>
                <p:nvPr/>
              </p:nvSpPr>
              <p:spPr bwMode="white">
                <a:xfrm>
                  <a:off x="4902"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82" name="Line 131"/>
                <p:cNvSpPr>
                  <a:spLocks noChangeShapeType="1"/>
                </p:cNvSpPr>
                <p:nvPr/>
              </p:nvSpPr>
              <p:spPr bwMode="white">
                <a:xfrm>
                  <a:off x="5130"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83" name="Line 132"/>
                <p:cNvSpPr>
                  <a:spLocks noChangeShapeType="1"/>
                </p:cNvSpPr>
                <p:nvPr/>
              </p:nvSpPr>
              <p:spPr bwMode="white">
                <a:xfrm>
                  <a:off x="5358" y="255"/>
                  <a:ext cx="0" cy="418"/>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grpSp>
          <p:grpSp>
            <p:nvGrpSpPr>
              <p:cNvPr id="1037" name="Group 133"/>
              <p:cNvGrpSpPr>
                <a:grpSpLocks/>
              </p:cNvGrpSpPr>
              <p:nvPr/>
            </p:nvGrpSpPr>
            <p:grpSpPr bwMode="auto">
              <a:xfrm>
                <a:off x="1208" y="109"/>
                <a:ext cx="3694" cy="423"/>
                <a:chOff x="1034" y="245"/>
                <a:chExt cx="3694" cy="423"/>
              </a:xfrm>
            </p:grpSpPr>
            <p:sp>
              <p:nvSpPr>
                <p:cNvPr id="1038" name="Line 134"/>
                <p:cNvSpPr>
                  <a:spLocks noChangeShapeType="1"/>
                </p:cNvSpPr>
                <p:nvPr/>
              </p:nvSpPr>
              <p:spPr bwMode="ltGray">
                <a:xfrm>
                  <a:off x="2676" y="246"/>
                  <a:ext cx="0" cy="14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39" name="Line 135"/>
                <p:cNvSpPr>
                  <a:spLocks noChangeShapeType="1"/>
                </p:cNvSpPr>
                <p:nvPr/>
              </p:nvSpPr>
              <p:spPr bwMode="ltGray">
                <a:xfrm>
                  <a:off x="2798" y="468"/>
                  <a:ext cx="7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40" name="Line 136"/>
                <p:cNvSpPr>
                  <a:spLocks noChangeShapeType="1"/>
                </p:cNvSpPr>
                <p:nvPr/>
              </p:nvSpPr>
              <p:spPr bwMode="ltGray">
                <a:xfrm>
                  <a:off x="2904" y="486"/>
                  <a:ext cx="0" cy="2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41" name="Line 137"/>
                <p:cNvSpPr>
                  <a:spLocks noChangeShapeType="1"/>
                </p:cNvSpPr>
                <p:nvPr/>
              </p:nvSpPr>
              <p:spPr bwMode="ltGray">
                <a:xfrm>
                  <a:off x="3132" y="586"/>
                  <a:ext cx="0" cy="79"/>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42" name="Line 138"/>
                <p:cNvSpPr>
                  <a:spLocks noChangeShapeType="1"/>
                </p:cNvSpPr>
                <p:nvPr/>
              </p:nvSpPr>
              <p:spPr bwMode="ltGray">
                <a:xfrm>
                  <a:off x="3816" y="358"/>
                  <a:ext cx="0" cy="18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43" name="Line 139"/>
                <p:cNvSpPr>
                  <a:spLocks noChangeShapeType="1"/>
                </p:cNvSpPr>
                <p:nvPr/>
              </p:nvSpPr>
              <p:spPr bwMode="ltGray">
                <a:xfrm>
                  <a:off x="3722" y="468"/>
                  <a:ext cx="34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44" name="Line 140"/>
                <p:cNvSpPr>
                  <a:spLocks noChangeShapeType="1"/>
                </p:cNvSpPr>
                <p:nvPr/>
              </p:nvSpPr>
              <p:spPr bwMode="ltGray">
                <a:xfrm>
                  <a:off x="4044" y="372"/>
                  <a:ext cx="0" cy="294"/>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45" name="Line 141"/>
                <p:cNvSpPr>
                  <a:spLocks noChangeShapeType="1"/>
                </p:cNvSpPr>
                <p:nvPr/>
              </p:nvSpPr>
              <p:spPr bwMode="ltGray">
                <a:xfrm flipV="1">
                  <a:off x="4046" y="248"/>
                  <a:ext cx="0" cy="5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46" name="Line 142"/>
                <p:cNvSpPr>
                  <a:spLocks noChangeShapeType="1"/>
                </p:cNvSpPr>
                <p:nvPr/>
              </p:nvSpPr>
              <p:spPr bwMode="ltGray">
                <a:xfrm flipV="1">
                  <a:off x="4272" y="246"/>
                  <a:ext cx="0" cy="18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47" name="Line 143"/>
                <p:cNvSpPr>
                  <a:spLocks noChangeShapeType="1"/>
                </p:cNvSpPr>
                <p:nvPr/>
              </p:nvSpPr>
              <p:spPr bwMode="ltGray">
                <a:xfrm flipH="1">
                  <a:off x="4422" y="468"/>
                  <a:ext cx="7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48" name="Line 144"/>
                <p:cNvSpPr>
                  <a:spLocks noChangeShapeType="1"/>
                </p:cNvSpPr>
                <p:nvPr/>
              </p:nvSpPr>
              <p:spPr bwMode="ltGray">
                <a:xfrm flipH="1">
                  <a:off x="4290" y="468"/>
                  <a:ext cx="62"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49" name="Line 145"/>
                <p:cNvSpPr>
                  <a:spLocks noChangeShapeType="1"/>
                </p:cNvSpPr>
                <p:nvPr/>
              </p:nvSpPr>
              <p:spPr bwMode="ltGray">
                <a:xfrm flipV="1">
                  <a:off x="4500" y="246"/>
                  <a:ext cx="0" cy="27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50" name="Line 146"/>
                <p:cNvSpPr>
                  <a:spLocks noChangeShapeType="1"/>
                </p:cNvSpPr>
                <p:nvPr/>
              </p:nvSpPr>
              <p:spPr bwMode="ltGray">
                <a:xfrm>
                  <a:off x="4728" y="606"/>
                  <a:ext cx="0" cy="34"/>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51" name="Line 147"/>
                <p:cNvSpPr>
                  <a:spLocks noChangeShapeType="1"/>
                </p:cNvSpPr>
                <p:nvPr/>
              </p:nvSpPr>
              <p:spPr bwMode="ltGray">
                <a:xfrm>
                  <a:off x="1992" y="250"/>
                  <a:ext cx="0" cy="6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52" name="Line 148"/>
                <p:cNvSpPr>
                  <a:spLocks noChangeShapeType="1"/>
                </p:cNvSpPr>
                <p:nvPr/>
              </p:nvSpPr>
              <p:spPr bwMode="ltGray">
                <a:xfrm>
                  <a:off x="1764" y="247"/>
                  <a:ext cx="0" cy="33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53" name="Line 149"/>
                <p:cNvSpPr>
                  <a:spLocks noChangeShapeType="1"/>
                </p:cNvSpPr>
                <p:nvPr/>
              </p:nvSpPr>
              <p:spPr bwMode="ltGray">
                <a:xfrm flipH="1">
                  <a:off x="1738" y="468"/>
                  <a:ext cx="6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54" name="Line 150"/>
                <p:cNvSpPr>
                  <a:spLocks noChangeShapeType="1"/>
                </p:cNvSpPr>
                <p:nvPr/>
              </p:nvSpPr>
              <p:spPr bwMode="ltGray">
                <a:xfrm>
                  <a:off x="1604" y="468"/>
                  <a:ext cx="6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55" name="Line 151"/>
                <p:cNvSpPr>
                  <a:spLocks noChangeShapeType="1"/>
                </p:cNvSpPr>
                <p:nvPr/>
              </p:nvSpPr>
              <p:spPr bwMode="ltGray">
                <a:xfrm flipH="1">
                  <a:off x="1404" y="468"/>
                  <a:ext cx="82"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56" name="Line 152"/>
                <p:cNvSpPr>
                  <a:spLocks noChangeShapeType="1"/>
                </p:cNvSpPr>
                <p:nvPr/>
              </p:nvSpPr>
              <p:spPr bwMode="ltGray">
                <a:xfrm>
                  <a:off x="1034" y="468"/>
                  <a:ext cx="34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57" name="Line 153"/>
                <p:cNvSpPr>
                  <a:spLocks noChangeShapeType="1"/>
                </p:cNvSpPr>
                <p:nvPr/>
              </p:nvSpPr>
              <p:spPr bwMode="ltGray">
                <a:xfrm>
                  <a:off x="1306" y="370"/>
                  <a:ext cx="0" cy="29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58" name="Line 154"/>
                <p:cNvSpPr>
                  <a:spLocks noChangeShapeType="1"/>
                </p:cNvSpPr>
                <p:nvPr/>
              </p:nvSpPr>
              <p:spPr bwMode="ltGray">
                <a:xfrm>
                  <a:off x="1080" y="388"/>
                  <a:ext cx="0" cy="15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59" name="Line 155"/>
                <p:cNvSpPr>
                  <a:spLocks noChangeShapeType="1"/>
                </p:cNvSpPr>
                <p:nvPr/>
              </p:nvSpPr>
              <p:spPr bwMode="ltGray">
                <a:xfrm flipH="1" flipV="1">
                  <a:off x="1308" y="245"/>
                  <a:ext cx="0" cy="27"/>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60" name="Line 156"/>
                <p:cNvSpPr>
                  <a:spLocks noChangeShapeType="1"/>
                </p:cNvSpPr>
                <p:nvPr/>
              </p:nvSpPr>
              <p:spPr bwMode="ltGray">
                <a:xfrm>
                  <a:off x="1536" y="316"/>
                  <a:ext cx="0" cy="9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61" name="Line 157"/>
                <p:cNvSpPr>
                  <a:spLocks noChangeShapeType="1"/>
                </p:cNvSpPr>
                <p:nvPr/>
              </p:nvSpPr>
              <p:spPr bwMode="ltGray">
                <a:xfrm flipV="1">
                  <a:off x="1536" y="247"/>
                  <a:ext cx="0" cy="2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062" name="Line 158"/>
                <p:cNvSpPr>
                  <a:spLocks noChangeShapeType="1"/>
                </p:cNvSpPr>
                <p:nvPr/>
              </p:nvSpPr>
              <p:spPr bwMode="ltGray">
                <a:xfrm>
                  <a:off x="4095" y="467"/>
                  <a:ext cx="8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grpSp>
        </p:grpSp>
        <p:pic>
          <p:nvPicPr>
            <p:cNvPr id="1033" name="Picture 159" descr="earth"/>
            <p:cNvPicPr>
              <a:picLocks noChangeAspect="1" noChangeArrowheads="1"/>
            </p:cNvPicPr>
            <p:nvPr userDrawn="1"/>
          </p:nvPicPr>
          <p:blipFill>
            <a:blip r:embed="rId16">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65" y="55"/>
              <a:ext cx="562"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093817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dt="0"/>
  <p:txStyles>
    <p:titleStyle>
      <a:lvl1pPr algn="l" rtl="0" eaLnBrk="1" fontAlgn="base" hangingPunct="1">
        <a:spcBef>
          <a:spcPct val="0"/>
        </a:spcBef>
        <a:spcAft>
          <a:spcPct val="0"/>
        </a:spcAft>
        <a:defRPr sz="3300" b="1" i="1">
          <a:solidFill>
            <a:schemeClr val="tx2"/>
          </a:solidFill>
          <a:latin typeface="+mj-lt"/>
          <a:ea typeface="+mj-ea"/>
          <a:cs typeface="+mj-cs"/>
        </a:defRPr>
      </a:lvl1pPr>
      <a:lvl2pPr algn="l" rtl="0" eaLnBrk="1" fontAlgn="base" hangingPunct="1">
        <a:spcBef>
          <a:spcPct val="0"/>
        </a:spcBef>
        <a:spcAft>
          <a:spcPct val="0"/>
        </a:spcAft>
        <a:defRPr sz="3300" b="1" i="1">
          <a:solidFill>
            <a:schemeClr val="tx2"/>
          </a:solidFill>
          <a:latin typeface="Times New Roman" pitchFamily="18" charset="0"/>
        </a:defRPr>
      </a:lvl2pPr>
      <a:lvl3pPr algn="l" rtl="0" eaLnBrk="1" fontAlgn="base" hangingPunct="1">
        <a:spcBef>
          <a:spcPct val="0"/>
        </a:spcBef>
        <a:spcAft>
          <a:spcPct val="0"/>
        </a:spcAft>
        <a:defRPr sz="3300" b="1" i="1">
          <a:solidFill>
            <a:schemeClr val="tx2"/>
          </a:solidFill>
          <a:latin typeface="Times New Roman" pitchFamily="18" charset="0"/>
        </a:defRPr>
      </a:lvl3pPr>
      <a:lvl4pPr algn="l" rtl="0" eaLnBrk="1" fontAlgn="base" hangingPunct="1">
        <a:spcBef>
          <a:spcPct val="0"/>
        </a:spcBef>
        <a:spcAft>
          <a:spcPct val="0"/>
        </a:spcAft>
        <a:defRPr sz="3300" b="1" i="1">
          <a:solidFill>
            <a:schemeClr val="tx2"/>
          </a:solidFill>
          <a:latin typeface="Times New Roman" pitchFamily="18" charset="0"/>
        </a:defRPr>
      </a:lvl4pPr>
      <a:lvl5pPr algn="l" rtl="0" eaLnBrk="1" fontAlgn="base" hangingPunct="1">
        <a:spcBef>
          <a:spcPct val="0"/>
        </a:spcBef>
        <a:spcAft>
          <a:spcPct val="0"/>
        </a:spcAft>
        <a:defRPr sz="3300" b="1" i="1">
          <a:solidFill>
            <a:schemeClr val="tx2"/>
          </a:solidFill>
          <a:latin typeface="Times New Roman" pitchFamily="18" charset="0"/>
        </a:defRPr>
      </a:lvl5pPr>
      <a:lvl6pPr marL="342900" algn="l" rtl="0" eaLnBrk="1" fontAlgn="base" hangingPunct="1">
        <a:spcBef>
          <a:spcPct val="0"/>
        </a:spcBef>
        <a:spcAft>
          <a:spcPct val="0"/>
        </a:spcAft>
        <a:defRPr sz="3300" i="1">
          <a:solidFill>
            <a:schemeClr val="tx2"/>
          </a:solidFill>
          <a:latin typeface="Times New Roman" pitchFamily="18" charset="0"/>
        </a:defRPr>
      </a:lvl6pPr>
      <a:lvl7pPr marL="685800" algn="l" rtl="0" eaLnBrk="1" fontAlgn="base" hangingPunct="1">
        <a:spcBef>
          <a:spcPct val="0"/>
        </a:spcBef>
        <a:spcAft>
          <a:spcPct val="0"/>
        </a:spcAft>
        <a:defRPr sz="3300" i="1">
          <a:solidFill>
            <a:schemeClr val="tx2"/>
          </a:solidFill>
          <a:latin typeface="Times New Roman" pitchFamily="18" charset="0"/>
        </a:defRPr>
      </a:lvl7pPr>
      <a:lvl8pPr marL="1028700" algn="l" rtl="0" eaLnBrk="1" fontAlgn="base" hangingPunct="1">
        <a:spcBef>
          <a:spcPct val="0"/>
        </a:spcBef>
        <a:spcAft>
          <a:spcPct val="0"/>
        </a:spcAft>
        <a:defRPr sz="3300" i="1">
          <a:solidFill>
            <a:schemeClr val="tx2"/>
          </a:solidFill>
          <a:latin typeface="Times New Roman" pitchFamily="18" charset="0"/>
        </a:defRPr>
      </a:lvl8pPr>
      <a:lvl9pPr marL="1371600" algn="l" rtl="0" eaLnBrk="1" fontAlgn="base" hangingPunct="1">
        <a:spcBef>
          <a:spcPct val="0"/>
        </a:spcBef>
        <a:spcAft>
          <a:spcPct val="0"/>
        </a:spcAft>
        <a:defRPr sz="3300" i="1">
          <a:solidFill>
            <a:schemeClr val="tx2"/>
          </a:solidFill>
          <a:latin typeface="Times New Roman" pitchFamily="18" charset="0"/>
        </a:defRPr>
      </a:lvl9pPr>
    </p:titleStyle>
    <p:bodyStyle>
      <a:lvl1pPr marL="257175" indent="-257175" algn="l" rtl="0" eaLnBrk="1" fontAlgn="base" hangingPunct="1">
        <a:spcBef>
          <a:spcPct val="20000"/>
        </a:spcBef>
        <a:spcAft>
          <a:spcPct val="0"/>
        </a:spcAft>
        <a:buBlip>
          <a:blip r:embed="rId17"/>
        </a:buBlip>
        <a:defRPr sz="2100">
          <a:solidFill>
            <a:schemeClr val="tx1"/>
          </a:solidFill>
          <a:latin typeface="Arial" pitchFamily="34" charset="0"/>
          <a:ea typeface="+mn-ea"/>
          <a:cs typeface="Arial" pitchFamily="34" charset="0"/>
        </a:defRPr>
      </a:lvl1pPr>
      <a:lvl2pPr marL="557213" indent="-214313" algn="l" rtl="0" eaLnBrk="1" fontAlgn="base" hangingPunct="1">
        <a:spcBef>
          <a:spcPct val="20000"/>
        </a:spcBef>
        <a:spcAft>
          <a:spcPct val="0"/>
        </a:spcAft>
        <a:buSzPct val="75000"/>
        <a:buBlip>
          <a:blip r:embed="rId18"/>
        </a:buBlip>
        <a:defRPr sz="1800">
          <a:solidFill>
            <a:schemeClr val="tx1"/>
          </a:solidFill>
          <a:latin typeface="Arial" pitchFamily="34" charset="0"/>
          <a:cs typeface="Arial" pitchFamily="34" charset="0"/>
        </a:defRPr>
      </a:lvl2pPr>
      <a:lvl3pPr marL="857250" indent="-171450" algn="l" rtl="0" eaLnBrk="1" fontAlgn="base" hangingPunct="1">
        <a:spcBef>
          <a:spcPct val="20000"/>
        </a:spcBef>
        <a:spcAft>
          <a:spcPct val="0"/>
        </a:spcAft>
        <a:buChar char="•"/>
        <a:defRPr sz="1800">
          <a:solidFill>
            <a:schemeClr val="tx1"/>
          </a:solidFill>
          <a:latin typeface="+mn-lt"/>
          <a:cs typeface="Arial" charset="0"/>
        </a:defRPr>
      </a:lvl3pPr>
      <a:lvl4pPr marL="1200150" indent="-171450" algn="l" rtl="0" eaLnBrk="1" fontAlgn="base" hangingPunct="1">
        <a:spcBef>
          <a:spcPct val="20000"/>
        </a:spcBef>
        <a:spcAft>
          <a:spcPct val="0"/>
        </a:spcAft>
        <a:buChar char="–"/>
        <a:defRPr sz="1500">
          <a:solidFill>
            <a:schemeClr val="tx1"/>
          </a:solidFill>
          <a:latin typeface="+mn-lt"/>
          <a:cs typeface="Arial" charset="0"/>
        </a:defRPr>
      </a:lvl4pPr>
      <a:lvl5pPr marL="1543050" indent="-171450" algn="l" rtl="0" eaLnBrk="1" fontAlgn="base" hangingPunct="1">
        <a:spcBef>
          <a:spcPct val="20000"/>
        </a:spcBef>
        <a:spcAft>
          <a:spcPct val="0"/>
        </a:spcAft>
        <a:buClr>
          <a:schemeClr val="tx2"/>
        </a:buClr>
        <a:buChar char="–"/>
        <a:defRPr sz="1500">
          <a:solidFill>
            <a:schemeClr val="tx1"/>
          </a:solidFill>
          <a:latin typeface="+mn-lt"/>
          <a:cs typeface="Arial" charset="0"/>
        </a:defRPr>
      </a:lvl5pPr>
      <a:lvl6pPr marL="1885950" indent="-171450" algn="l" rtl="0" eaLnBrk="1" fontAlgn="base" hangingPunct="1">
        <a:spcBef>
          <a:spcPct val="20000"/>
        </a:spcBef>
        <a:spcAft>
          <a:spcPct val="0"/>
        </a:spcAft>
        <a:buClr>
          <a:schemeClr val="tx2"/>
        </a:buClr>
        <a:buChar char="–"/>
        <a:defRPr sz="1500">
          <a:solidFill>
            <a:schemeClr val="tx1"/>
          </a:solidFill>
          <a:latin typeface="+mn-lt"/>
        </a:defRPr>
      </a:lvl6pPr>
      <a:lvl7pPr marL="2228850" indent="-171450" algn="l" rtl="0" eaLnBrk="1" fontAlgn="base" hangingPunct="1">
        <a:spcBef>
          <a:spcPct val="20000"/>
        </a:spcBef>
        <a:spcAft>
          <a:spcPct val="0"/>
        </a:spcAft>
        <a:buClr>
          <a:schemeClr val="tx2"/>
        </a:buClr>
        <a:buChar char="–"/>
        <a:defRPr sz="1500">
          <a:solidFill>
            <a:schemeClr val="tx1"/>
          </a:solidFill>
          <a:latin typeface="+mn-lt"/>
        </a:defRPr>
      </a:lvl7pPr>
      <a:lvl8pPr marL="2571750" indent="-171450" algn="l" rtl="0" eaLnBrk="1" fontAlgn="base" hangingPunct="1">
        <a:spcBef>
          <a:spcPct val="20000"/>
        </a:spcBef>
        <a:spcAft>
          <a:spcPct val="0"/>
        </a:spcAft>
        <a:buClr>
          <a:schemeClr val="tx2"/>
        </a:buClr>
        <a:buChar char="–"/>
        <a:defRPr sz="1500">
          <a:solidFill>
            <a:schemeClr val="tx1"/>
          </a:solidFill>
          <a:latin typeface="+mn-lt"/>
        </a:defRPr>
      </a:lvl8pPr>
      <a:lvl9pPr marL="2914650" indent="-171450" algn="l" rtl="0" eaLnBrk="1" fontAlgn="base" hangingPunct="1">
        <a:spcBef>
          <a:spcPct val="20000"/>
        </a:spcBef>
        <a:spcAft>
          <a:spcPct val="0"/>
        </a:spcAft>
        <a:buClr>
          <a:schemeClr val="tx2"/>
        </a:buClr>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60.wmf"/><Relationship Id="rId4" Type="http://schemas.openxmlformats.org/officeDocument/2006/relationships/oleObject" Target="../embeddings/oleObject4.bin"/></Relationships>
</file>

<file path=ppt/slides/_rels/slide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Supervised Learning</a:t>
            </a:r>
            <a:br>
              <a:rPr lang="en-US" dirty="0"/>
            </a:br>
            <a:br>
              <a:rPr lang="en-US" dirty="0"/>
            </a:br>
            <a:r>
              <a:rPr lang="en-US" dirty="0"/>
              <a:t>with focus on Classification</a:t>
            </a:r>
            <a:endParaRPr lang="en-CA" dirty="0"/>
          </a:p>
        </p:txBody>
      </p:sp>
      <p:sp>
        <p:nvSpPr>
          <p:cNvPr id="6" name="CasellaDiTesto 5">
            <a:extLst>
              <a:ext uri="{FF2B5EF4-FFF2-40B4-BE49-F238E27FC236}">
                <a16:creationId xmlns:a16="http://schemas.microsoft.com/office/drawing/2014/main" id="{EC609234-B3E3-4F5B-A8D0-384FD9288CD7}"/>
              </a:ext>
            </a:extLst>
          </p:cNvPr>
          <p:cNvSpPr txBox="1"/>
          <p:nvPr/>
        </p:nvSpPr>
        <p:spPr>
          <a:xfrm>
            <a:off x="1043608" y="4581128"/>
            <a:ext cx="7128792" cy="646331"/>
          </a:xfrm>
          <a:prstGeom prst="rect">
            <a:avLst/>
          </a:prstGeom>
          <a:noFill/>
        </p:spPr>
        <p:txBody>
          <a:bodyPr wrap="square" rtlCol="0">
            <a:spAutoFit/>
          </a:bodyPr>
          <a:lstStyle/>
          <a:p>
            <a:pPr algn="ctr"/>
            <a:r>
              <a:rPr lang="it-IT" dirty="0"/>
              <a:t>Daniele Marazzina</a:t>
            </a:r>
          </a:p>
          <a:p>
            <a:pPr algn="ctr"/>
            <a:r>
              <a:rPr lang="it-IT" dirty="0"/>
              <a:t>Politecnico di Milano</a:t>
            </a:r>
          </a:p>
        </p:txBody>
      </p:sp>
    </p:spTree>
    <p:extLst>
      <p:ext uri="{BB962C8B-B14F-4D97-AF65-F5344CB8AC3E}">
        <p14:creationId xmlns:p14="http://schemas.microsoft.com/office/powerpoint/2010/main" val="2609102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Regularization</a:t>
            </a:r>
          </a:p>
        </p:txBody>
      </p:sp>
      <p:sp>
        <p:nvSpPr>
          <p:cNvPr id="3" name="Content Placeholder 2"/>
          <p:cNvSpPr>
            <a:spLocks noGrp="1"/>
          </p:cNvSpPr>
          <p:nvPr>
            <p:ph idx="1"/>
          </p:nvPr>
        </p:nvSpPr>
        <p:spPr/>
        <p:txBody>
          <a:bodyPr/>
          <a:lstStyle/>
          <a:p>
            <a:r>
              <a:rPr lang="en-CA" dirty="0"/>
              <a:t>Linear regression can over-fit, particularly when there are a large number of correlated features.</a:t>
            </a:r>
          </a:p>
          <a:p>
            <a:r>
              <a:rPr lang="en-CA" dirty="0"/>
              <a:t>Results for validation set may not then be as good as for training set</a:t>
            </a:r>
          </a:p>
          <a:p>
            <a:r>
              <a:rPr lang="en-CA" dirty="0"/>
              <a:t>Regularization is a way of avoiding overfitting and reducing the number of features. Possible Regularization technique:</a:t>
            </a:r>
          </a:p>
          <a:p>
            <a:pPr lvl="1"/>
            <a:r>
              <a:rPr lang="en-CA" dirty="0"/>
              <a:t>Ridge </a:t>
            </a:r>
          </a:p>
          <a:p>
            <a:pPr lvl="1"/>
            <a:r>
              <a:rPr lang="en-CA" dirty="0"/>
              <a:t>Lasso</a:t>
            </a:r>
          </a:p>
          <a:p>
            <a:pPr lvl="1"/>
            <a:r>
              <a:rPr lang="en-CA" dirty="0"/>
              <a:t>Elastic net</a:t>
            </a:r>
          </a:p>
          <a:p>
            <a:r>
              <a:rPr lang="en-CA" dirty="0"/>
              <a:t>We must first scale feature values</a:t>
            </a:r>
          </a:p>
          <a:p>
            <a:pPr lvl="1"/>
            <a:endParaRPr lang="en-CA" dirty="0"/>
          </a:p>
          <a:p>
            <a:pPr lvl="1"/>
            <a:endParaRPr lang="en-CA" dirty="0"/>
          </a:p>
          <a:p>
            <a:pPr lvl="1"/>
            <a:endParaRPr lang="en-CA" dirty="0"/>
          </a:p>
          <a:p>
            <a:endParaRPr lang="en-CA" dirty="0"/>
          </a:p>
          <a:p>
            <a:endParaRPr lang="en-CA" dirty="0"/>
          </a:p>
        </p:txBody>
      </p:sp>
      <p:sp>
        <p:nvSpPr>
          <p:cNvPr id="5" name="Slide Number Placeholder 4"/>
          <p:cNvSpPr>
            <a:spLocks noGrp="1"/>
          </p:cNvSpPr>
          <p:nvPr>
            <p:ph type="sldNum" sz="quarter" idx="12"/>
          </p:nvPr>
        </p:nvSpPr>
        <p:spPr/>
        <p:txBody>
          <a:bodyPr/>
          <a:lstStyle/>
          <a:p>
            <a:fld id="{F979D778-5668-409F-BE61-8F31D5437AFC}" type="slidenum">
              <a:rPr lang="en-CA" smtClean="0"/>
              <a:t>10</a:t>
            </a:fld>
            <a:endParaRPr lang="en-CA"/>
          </a:p>
        </p:txBody>
      </p:sp>
    </p:spTree>
    <p:extLst>
      <p:ext uri="{BB962C8B-B14F-4D97-AF65-F5344CB8AC3E}">
        <p14:creationId xmlns:p14="http://schemas.microsoft.com/office/powerpoint/2010/main" val="18829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105191"/>
            <a:ext cx="7772400" cy="857250"/>
          </a:xfrm>
        </p:spPr>
        <p:txBody>
          <a:bodyPr/>
          <a:lstStyle/>
          <a:p>
            <a:r>
              <a:rPr lang="en-CA" dirty="0"/>
              <a:t>Ridge regression </a:t>
            </a:r>
            <a:endParaRPr lang="en-CA"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CA" sz="2400" dirty="0"/>
                  <a:t>Reduce magnitude of regression coefficients by choosing a parameter </a:t>
                </a:r>
                <a:r>
                  <a:rPr lang="en-CA" sz="2400" dirty="0">
                    <a:latin typeface="Symbol" panose="05050102010706020507" pitchFamily="18" charset="2"/>
                  </a:rPr>
                  <a:t>l</a:t>
                </a:r>
                <a:r>
                  <a:rPr lang="en-CA" sz="2400" dirty="0"/>
                  <a:t> and minimizing</a:t>
                </a:r>
              </a:p>
              <a:p>
                <a:pPr marL="0" indent="0">
                  <a:buNone/>
                </a:pPr>
                <a:endParaRPr lang="en-CA" sz="2400" dirty="0"/>
              </a:p>
              <a:p>
                <a:pPr marL="0" indent="0">
                  <a:buNone/>
                </a:pPr>
                <a:endParaRPr lang="en-CA" sz="2400" dirty="0"/>
              </a:p>
              <a:p>
                <a:r>
                  <a:rPr lang="en-CA" sz="2400" dirty="0"/>
                  <a:t>What happens as </a:t>
                </a:r>
                <a:r>
                  <a:rPr lang="en-CA" sz="2400" dirty="0">
                    <a:latin typeface="Symbol" panose="05050102010706020507" pitchFamily="18" charset="2"/>
                  </a:rPr>
                  <a:t>l</a:t>
                </a:r>
                <a:r>
                  <a:rPr lang="en-CA" sz="2400" dirty="0"/>
                  <a:t> increases? Minimizing the above function, all </a:t>
                </a:r>
                <a14:m>
                  <m:oMath xmlns:m="http://schemas.openxmlformats.org/officeDocument/2006/math">
                    <m:sSubSup>
                      <m:sSubSupPr>
                        <m:ctrlPr>
                          <a:rPr lang="it-IT" sz="2000" i="1" smtClean="0">
                            <a:solidFill>
                              <a:srgbClr val="000000"/>
                            </a:solidFill>
                            <a:latin typeface="Cambria Math" panose="02040503050406030204" pitchFamily="18" charset="0"/>
                          </a:rPr>
                        </m:ctrlPr>
                      </m:sSubSupPr>
                      <m:e>
                        <m:r>
                          <a:rPr lang="it-IT" sz="2000" i="1">
                            <a:solidFill>
                              <a:srgbClr val="000000"/>
                            </a:solidFill>
                            <a:latin typeface="Cambria Math" panose="02040503050406030204" pitchFamily="18" charset="0"/>
                          </a:rPr>
                          <m:t>𝑏</m:t>
                        </m:r>
                      </m:e>
                      <m:sub>
                        <m:r>
                          <a:rPr lang="it-IT" sz="2000" i="1">
                            <a:solidFill>
                              <a:srgbClr val="000000"/>
                            </a:solidFill>
                            <a:latin typeface="Cambria Math" panose="02040503050406030204" pitchFamily="18" charset="0"/>
                          </a:rPr>
                          <m:t>𝑖</m:t>
                        </m:r>
                      </m:sub>
                      <m:sup/>
                    </m:sSubSup>
                  </m:oMath>
                </a14:m>
                <a:r>
                  <a:rPr lang="en-CA" sz="2400" dirty="0"/>
                  <a:t>approach 0 as </a:t>
                </a:r>
                <a:r>
                  <a:rPr lang="en-CA" sz="2400" dirty="0">
                    <a:latin typeface="Symbol" panose="05050102010706020507" pitchFamily="18" charset="2"/>
                  </a:rPr>
                  <a:t>l </a:t>
                </a:r>
                <a:r>
                  <a:rPr lang="en-CA" sz="2400" dirty="0"/>
                  <a:t>increases.</a:t>
                </a:r>
              </a:p>
              <a:p>
                <a:r>
                  <a:rPr lang="en-CA" sz="2400" dirty="0"/>
                  <a:t>Ridge regression, as linear regression, can be solved analytically.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1037"/>
                </a:stretch>
              </a:blipFill>
            </p:spPr>
            <p:txBody>
              <a:bodyPr/>
              <a:lstStyle/>
              <a:p>
                <a:r>
                  <a:rPr lang="it-IT">
                    <a:noFill/>
                  </a:rPr>
                  <a:t> </a:t>
                </a:r>
              </a:p>
            </p:txBody>
          </p:sp>
        </mc:Fallback>
      </mc:AlternateContent>
      <p:sp>
        <p:nvSpPr>
          <p:cNvPr id="5" name="Slide Number Placeholder 4"/>
          <p:cNvSpPr>
            <a:spLocks noGrp="1"/>
          </p:cNvSpPr>
          <p:nvPr>
            <p:ph type="sldNum" sz="quarter" idx="12"/>
          </p:nvPr>
        </p:nvSpPr>
        <p:spPr/>
        <p:txBody>
          <a:bodyPr/>
          <a:lstStyle/>
          <a:p>
            <a:fld id="{2E8C09BE-1715-42CA-A91A-E7B0E09A3015}" type="slidenum">
              <a:rPr lang="en-CA" smtClean="0"/>
              <a:t>11</a:t>
            </a:fld>
            <a:endParaRPr lang="en-CA"/>
          </a:p>
        </p:txBody>
      </p:sp>
      <mc:AlternateContent xmlns:mc="http://schemas.openxmlformats.org/markup-compatibility/2006" xmlns:a14="http://schemas.microsoft.com/office/drawing/2010/main">
        <mc:Choice Requires="a14">
          <p:sp>
            <p:nvSpPr>
              <p:cNvPr id="6" name="Object 5"/>
              <p:cNvSpPr txBox="1"/>
              <p:nvPr/>
            </p:nvSpPr>
            <p:spPr>
              <a:xfrm>
                <a:off x="1835696" y="3068638"/>
                <a:ext cx="5544615" cy="787400"/>
              </a:xfrm>
              <a:prstGeom prst="rect">
                <a:avLst/>
              </a:prstGeom>
            </p:spPr>
            <p:txBody>
              <a:bodyPr>
                <a:normAutofit fontScale="85000" lnSpcReduction="10000"/>
              </a:bodyPr>
              <a:lstStyle/>
              <a:p>
                <a:pPr/>
                <a14:m>
                  <m:oMathPara xmlns:m="http://schemas.openxmlformats.org/officeDocument/2006/math">
                    <m:oMathParaPr>
                      <m:jc m:val="left"/>
                    </m:oMathParaPr>
                    <m:oMath xmlns:m="http://schemas.openxmlformats.org/officeDocument/2006/math">
                      <m:f>
                        <m:fPr>
                          <m:ctrlPr>
                            <a:rPr lang="it-IT" i="1">
                              <a:solidFill>
                                <a:srgbClr val="000000"/>
                              </a:solidFill>
                              <a:latin typeface="Cambria Math" panose="02040503050406030204" pitchFamily="18" charset="0"/>
                            </a:rPr>
                          </m:ctrlPr>
                        </m:fPr>
                        <m:num>
                          <m:r>
                            <a:rPr lang="it-IT" i="1">
                              <a:solidFill>
                                <a:srgbClr val="000000"/>
                              </a:solidFill>
                              <a:latin typeface="Cambria Math" panose="02040503050406030204" pitchFamily="18" charset="0"/>
                            </a:rPr>
                            <m:t>1</m:t>
                          </m:r>
                        </m:num>
                        <m:den>
                          <m:r>
                            <a:rPr lang="it-IT" i="1">
                              <a:solidFill>
                                <a:srgbClr val="000000"/>
                              </a:solidFill>
                              <a:latin typeface="Cambria Math" panose="02040503050406030204" pitchFamily="18" charset="0"/>
                            </a:rPr>
                            <m:t>𝑛</m:t>
                          </m:r>
                        </m:den>
                      </m:f>
                      <m:sSup>
                        <m:sSupPr>
                          <m:ctrlPr>
                            <a:rPr lang="it-IT" i="1">
                              <a:solidFill>
                                <a:srgbClr val="000000"/>
                              </a:solidFill>
                              <a:latin typeface="Cambria Math" panose="02040503050406030204" pitchFamily="18" charset="0"/>
                            </a:rPr>
                          </m:ctrlPr>
                        </m:sSupPr>
                        <m:e>
                          <m:nary>
                            <m:naryPr>
                              <m:chr m:val="∑"/>
                              <m:ctrlPr>
                                <a:rPr lang="it-IT" i="1">
                                  <a:solidFill>
                                    <a:srgbClr val="000000"/>
                                  </a:solidFill>
                                  <a:latin typeface="Cambria Math" panose="02040503050406030204" pitchFamily="18" charset="0"/>
                                </a:rPr>
                              </m:ctrlPr>
                            </m:naryPr>
                            <m:sub>
                              <m:r>
                                <a:rPr lang="it-IT" i="1">
                                  <a:solidFill>
                                    <a:srgbClr val="000000"/>
                                  </a:solidFill>
                                  <a:latin typeface="Cambria Math" panose="02040503050406030204" pitchFamily="18" charset="0"/>
                                </a:rPr>
                                <m:t>𝑗</m:t>
                              </m:r>
                              <m:r>
                                <a:rPr lang="it-IT" i="1">
                                  <a:solidFill>
                                    <a:srgbClr val="000000"/>
                                  </a:solidFill>
                                  <a:latin typeface="Cambria Math" panose="02040503050406030204" pitchFamily="18" charset="0"/>
                                </a:rPr>
                                <m:t>=1</m:t>
                              </m:r>
                            </m:sub>
                            <m:sup>
                              <m:r>
                                <a:rPr lang="it-IT" i="1">
                                  <a:solidFill>
                                    <a:srgbClr val="000000"/>
                                  </a:solidFill>
                                  <a:latin typeface="Cambria Math" panose="02040503050406030204" pitchFamily="18" charset="0"/>
                                </a:rPr>
                                <m:t>𝑛</m:t>
                              </m:r>
                            </m:sup>
                            <m:e>
                              <m:d>
                                <m:dPr>
                                  <m:begChr m:val="["/>
                                  <m:endChr m:val="]"/>
                                  <m:ctrlPr>
                                    <a:rPr lang="it-IT" i="1">
                                      <a:solidFill>
                                        <a:srgbClr val="000000"/>
                                      </a:solidFill>
                                      <a:latin typeface="Cambria Math" panose="02040503050406030204" pitchFamily="18" charset="0"/>
                                    </a:rPr>
                                  </m:ctrlPr>
                                </m:dPr>
                                <m:e>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𝑌</m:t>
                                      </m:r>
                                    </m:e>
                                    <m:sub>
                                      <m:r>
                                        <a:rPr lang="it-IT" i="1">
                                          <a:solidFill>
                                            <a:srgbClr val="000000"/>
                                          </a:solidFill>
                                          <a:latin typeface="Cambria Math" panose="02040503050406030204" pitchFamily="18" charset="0"/>
                                        </a:rPr>
                                        <m:t>𝑗</m:t>
                                      </m:r>
                                    </m:sub>
                                  </m:sSub>
                                  <m:r>
                                    <a:rPr lang="it-IT" i="1">
                                      <a:solidFill>
                                        <a:srgbClr val="000000"/>
                                      </a:solidFill>
                                      <a:latin typeface="Cambria Math" panose="02040503050406030204" pitchFamily="18" charset="0"/>
                                    </a:rPr>
                                    <m:t>−</m:t>
                                  </m:r>
                                  <m:d>
                                    <m:dPr>
                                      <m:ctrlPr>
                                        <a:rPr lang="it-IT" i="1">
                                          <a:solidFill>
                                            <a:srgbClr val="000000"/>
                                          </a:solidFill>
                                          <a:latin typeface="Cambria Math" panose="02040503050406030204" pitchFamily="18" charset="0"/>
                                        </a:rPr>
                                      </m:ctrlPr>
                                    </m:dPr>
                                    <m:e>
                                      <m:r>
                                        <a:rPr lang="it-IT" i="1">
                                          <a:solidFill>
                                            <a:srgbClr val="000000"/>
                                          </a:solidFill>
                                          <a:latin typeface="Cambria Math" panose="02040503050406030204" pitchFamily="18" charset="0"/>
                                        </a:rPr>
                                        <m:t>𝑎</m:t>
                                      </m:r>
                                      <m:r>
                                        <a:rPr lang="it-IT" i="1">
                                          <a:solidFill>
                                            <a:srgbClr val="000000"/>
                                          </a:solidFill>
                                          <a:latin typeface="Cambria Math" panose="02040503050406030204" pitchFamily="18" charset="0"/>
                                        </a:rPr>
                                        <m:t>+</m:t>
                                      </m:r>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𝑏</m:t>
                                          </m:r>
                                        </m:e>
                                        <m:sub>
                                          <m:r>
                                            <a:rPr lang="it-IT" i="1">
                                              <a:solidFill>
                                                <a:srgbClr val="000000"/>
                                              </a:solidFill>
                                              <a:latin typeface="Cambria Math" panose="02040503050406030204" pitchFamily="18" charset="0"/>
                                            </a:rPr>
                                            <m:t>1</m:t>
                                          </m:r>
                                        </m:sub>
                                      </m:sSub>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𝑋</m:t>
                                          </m:r>
                                        </m:e>
                                        <m:sub>
                                          <m:r>
                                            <a:rPr lang="it-IT" i="1">
                                              <a:solidFill>
                                                <a:srgbClr val="000000"/>
                                              </a:solidFill>
                                              <a:latin typeface="Cambria Math" panose="02040503050406030204" pitchFamily="18" charset="0"/>
                                            </a:rPr>
                                            <m:t>1,</m:t>
                                          </m:r>
                                          <m:r>
                                            <a:rPr lang="it-IT" i="1">
                                              <a:solidFill>
                                                <a:srgbClr val="000000"/>
                                              </a:solidFill>
                                              <a:latin typeface="Cambria Math" panose="02040503050406030204" pitchFamily="18" charset="0"/>
                                            </a:rPr>
                                            <m:t>𝑗</m:t>
                                          </m:r>
                                        </m:sub>
                                      </m:sSub>
                                      <m:r>
                                        <a:rPr lang="it-IT" i="1">
                                          <a:solidFill>
                                            <a:srgbClr val="000000"/>
                                          </a:solidFill>
                                          <a:latin typeface="Cambria Math" panose="02040503050406030204" pitchFamily="18" charset="0"/>
                                        </a:rPr>
                                        <m:t>+</m:t>
                                      </m:r>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𝑏</m:t>
                                          </m:r>
                                        </m:e>
                                        <m:sub>
                                          <m:r>
                                            <a:rPr lang="it-IT" i="1">
                                              <a:solidFill>
                                                <a:srgbClr val="000000"/>
                                              </a:solidFill>
                                              <a:latin typeface="Cambria Math" panose="02040503050406030204" pitchFamily="18" charset="0"/>
                                            </a:rPr>
                                            <m:t>2</m:t>
                                          </m:r>
                                        </m:sub>
                                      </m:sSub>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𝑋</m:t>
                                          </m:r>
                                        </m:e>
                                        <m:sub>
                                          <m:r>
                                            <a:rPr lang="it-IT" i="1">
                                              <a:solidFill>
                                                <a:srgbClr val="000000"/>
                                              </a:solidFill>
                                              <a:latin typeface="Cambria Math" panose="02040503050406030204" pitchFamily="18" charset="0"/>
                                            </a:rPr>
                                            <m:t>2,</m:t>
                                          </m:r>
                                          <m:r>
                                            <a:rPr lang="it-IT" i="1">
                                              <a:solidFill>
                                                <a:srgbClr val="000000"/>
                                              </a:solidFill>
                                              <a:latin typeface="Cambria Math" panose="02040503050406030204" pitchFamily="18" charset="0"/>
                                            </a:rPr>
                                            <m:t>𝑗</m:t>
                                          </m:r>
                                        </m:sub>
                                      </m:sSub>
                                      <m:r>
                                        <a:rPr lang="it-IT" i="1">
                                          <a:solidFill>
                                            <a:srgbClr val="000000"/>
                                          </a:solidFill>
                                          <a:latin typeface="Cambria Math" panose="02040503050406030204" pitchFamily="18" charset="0"/>
                                        </a:rPr>
                                        <m:t>+...+</m:t>
                                      </m:r>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𝑏</m:t>
                                          </m:r>
                                        </m:e>
                                        <m:sub>
                                          <m:r>
                                            <a:rPr lang="it-IT" i="1">
                                              <a:solidFill>
                                                <a:srgbClr val="000000"/>
                                              </a:solidFill>
                                              <a:latin typeface="Cambria Math" panose="02040503050406030204" pitchFamily="18" charset="0"/>
                                            </a:rPr>
                                            <m:t>𝑚</m:t>
                                          </m:r>
                                        </m:sub>
                                      </m:sSub>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𝑋</m:t>
                                          </m:r>
                                        </m:e>
                                        <m:sub>
                                          <m:r>
                                            <a:rPr lang="it-IT" i="1">
                                              <a:solidFill>
                                                <a:srgbClr val="000000"/>
                                              </a:solidFill>
                                              <a:latin typeface="Cambria Math" panose="02040503050406030204" pitchFamily="18" charset="0"/>
                                            </a:rPr>
                                            <m:t>𝑚</m:t>
                                          </m:r>
                                          <m:r>
                                            <a:rPr lang="it-IT" i="1">
                                              <a:solidFill>
                                                <a:srgbClr val="000000"/>
                                              </a:solidFill>
                                              <a:latin typeface="Cambria Math" panose="02040503050406030204" pitchFamily="18" charset="0"/>
                                            </a:rPr>
                                            <m:t>,</m:t>
                                          </m:r>
                                          <m:r>
                                            <a:rPr lang="it-IT" i="1">
                                              <a:solidFill>
                                                <a:srgbClr val="000000"/>
                                              </a:solidFill>
                                              <a:latin typeface="Cambria Math" panose="02040503050406030204" pitchFamily="18" charset="0"/>
                                            </a:rPr>
                                            <m:t>𝑗</m:t>
                                          </m:r>
                                        </m:sub>
                                      </m:sSub>
                                    </m:e>
                                  </m:d>
                                </m:e>
                              </m:d>
                            </m:e>
                          </m:nary>
                        </m:e>
                        <m:sup>
                          <m:r>
                            <a:rPr lang="it-IT" i="1">
                              <a:solidFill>
                                <a:srgbClr val="000000"/>
                              </a:solidFill>
                              <a:latin typeface="Cambria Math" panose="02040503050406030204" pitchFamily="18" charset="0"/>
                            </a:rPr>
                            <m:t>2</m:t>
                          </m:r>
                        </m:sup>
                      </m:sSup>
                      <m:r>
                        <a:rPr lang="it-IT" i="1">
                          <a:solidFill>
                            <a:srgbClr val="000000"/>
                          </a:solidFill>
                          <a:latin typeface="Cambria Math" panose="02040503050406030204" pitchFamily="18" charset="0"/>
                        </a:rPr>
                        <m:t>+</m:t>
                      </m:r>
                      <m:r>
                        <a:rPr lang="it-IT" i="1">
                          <a:solidFill>
                            <a:srgbClr val="000000"/>
                          </a:solidFill>
                          <a:latin typeface="Cambria Math" panose="02040503050406030204" pitchFamily="18" charset="0"/>
                        </a:rPr>
                        <m:t>𝜆</m:t>
                      </m:r>
                      <m:nary>
                        <m:naryPr>
                          <m:chr m:val="∑"/>
                          <m:ctrlPr>
                            <a:rPr lang="it-IT" i="1">
                              <a:solidFill>
                                <a:srgbClr val="000000"/>
                              </a:solidFill>
                              <a:latin typeface="Cambria Math" panose="02040503050406030204" pitchFamily="18" charset="0"/>
                            </a:rPr>
                          </m:ctrlPr>
                        </m:naryPr>
                        <m:sub>
                          <m:r>
                            <a:rPr lang="it-IT" i="1">
                              <a:solidFill>
                                <a:srgbClr val="000000"/>
                              </a:solidFill>
                              <a:latin typeface="Cambria Math" panose="02040503050406030204" pitchFamily="18" charset="0"/>
                            </a:rPr>
                            <m:t>𝑖</m:t>
                          </m:r>
                          <m:r>
                            <a:rPr lang="it-IT" i="1">
                              <a:solidFill>
                                <a:srgbClr val="000000"/>
                              </a:solidFill>
                              <a:latin typeface="Cambria Math" panose="02040503050406030204" pitchFamily="18" charset="0"/>
                            </a:rPr>
                            <m:t>=1</m:t>
                          </m:r>
                        </m:sub>
                        <m:sup>
                          <m:r>
                            <a:rPr lang="it-IT" i="1">
                              <a:solidFill>
                                <a:srgbClr val="000000"/>
                              </a:solidFill>
                              <a:latin typeface="Cambria Math" panose="02040503050406030204" pitchFamily="18" charset="0"/>
                            </a:rPr>
                            <m:t>𝑚</m:t>
                          </m:r>
                        </m:sup>
                        <m:e>
                          <m:sSubSup>
                            <m:sSubSupPr>
                              <m:ctrlPr>
                                <a:rPr lang="it-IT" i="1">
                                  <a:solidFill>
                                    <a:srgbClr val="000000"/>
                                  </a:solidFill>
                                  <a:latin typeface="Cambria Math" panose="02040503050406030204" pitchFamily="18" charset="0"/>
                                </a:rPr>
                              </m:ctrlPr>
                            </m:sSubSupPr>
                            <m:e>
                              <m:r>
                                <a:rPr lang="it-IT" i="1">
                                  <a:solidFill>
                                    <a:srgbClr val="000000"/>
                                  </a:solidFill>
                                  <a:latin typeface="Cambria Math" panose="02040503050406030204" pitchFamily="18" charset="0"/>
                                </a:rPr>
                                <m:t>𝑏</m:t>
                              </m:r>
                            </m:e>
                            <m:sub>
                              <m:r>
                                <a:rPr lang="it-IT" i="1">
                                  <a:solidFill>
                                    <a:srgbClr val="000000"/>
                                  </a:solidFill>
                                  <a:latin typeface="Cambria Math" panose="02040503050406030204" pitchFamily="18" charset="0"/>
                                </a:rPr>
                                <m:t>𝑖</m:t>
                              </m:r>
                            </m:sub>
                            <m:sup>
                              <m:r>
                                <a:rPr lang="it-IT" i="1">
                                  <a:solidFill>
                                    <a:srgbClr val="000000"/>
                                  </a:solidFill>
                                  <a:latin typeface="Cambria Math" panose="02040503050406030204" pitchFamily="18" charset="0"/>
                                </a:rPr>
                                <m:t>2</m:t>
                              </m:r>
                            </m:sup>
                          </m:sSubSup>
                        </m:e>
                      </m:nary>
                    </m:oMath>
                  </m:oMathPara>
                </a14:m>
                <a:endParaRPr lang="it-IT" dirty="0"/>
              </a:p>
            </p:txBody>
          </p:sp>
        </mc:Choice>
        <mc:Fallback xmlns="">
          <p:sp>
            <p:nvSpPr>
              <p:cNvPr id="6" name="Object 5"/>
              <p:cNvSpPr txBox="1">
                <a:spLocks noRot="1" noChangeAspect="1" noMove="1" noResize="1" noEditPoints="1" noAdjustHandles="1" noChangeArrowheads="1" noChangeShapeType="1" noTextEdit="1"/>
              </p:cNvSpPr>
              <p:nvPr/>
            </p:nvSpPr>
            <p:spPr>
              <a:xfrm>
                <a:off x="1835696" y="3068638"/>
                <a:ext cx="5544615" cy="787400"/>
              </a:xfrm>
              <a:prstGeom prst="rect">
                <a:avLst/>
              </a:prstGeom>
              <a:blipFill>
                <a:blip r:embed="rId3"/>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3456074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Lasso Regression</a:t>
            </a:r>
            <a:endParaRPr lang="en-CA" sz="2800" dirty="0"/>
          </a:p>
        </p:txBody>
      </p:sp>
      <p:sp>
        <p:nvSpPr>
          <p:cNvPr id="3" name="Content Placeholder 2"/>
          <p:cNvSpPr>
            <a:spLocks noGrp="1"/>
          </p:cNvSpPr>
          <p:nvPr>
            <p:ph idx="1"/>
          </p:nvPr>
        </p:nvSpPr>
        <p:spPr/>
        <p:txBody>
          <a:bodyPr/>
          <a:lstStyle/>
          <a:p>
            <a:r>
              <a:rPr lang="en-CA" sz="2400" dirty="0"/>
              <a:t>Similar to ridge regression except we minimize</a:t>
            </a:r>
          </a:p>
          <a:p>
            <a:pPr marL="0" indent="0">
              <a:buNone/>
            </a:pPr>
            <a:endParaRPr lang="en-CA" sz="2400" dirty="0"/>
          </a:p>
          <a:p>
            <a:endParaRPr lang="en-CA" sz="2400" dirty="0"/>
          </a:p>
          <a:p>
            <a:r>
              <a:rPr lang="en-CA" sz="2400" dirty="0"/>
              <a:t>This has the effect of completely eliminating the less important factors </a:t>
            </a:r>
          </a:p>
          <a:p>
            <a:r>
              <a:rPr lang="en-CA" sz="2400" dirty="0"/>
              <a:t>You must use gradient descent</a:t>
            </a:r>
          </a:p>
          <a:p>
            <a:endParaRPr lang="en-CA" dirty="0"/>
          </a:p>
          <a:p>
            <a:endParaRPr lang="en-CA" dirty="0"/>
          </a:p>
          <a:p>
            <a:pPr marL="0" indent="0">
              <a:buNone/>
            </a:pPr>
            <a:endParaRPr lang="en-CA" dirty="0"/>
          </a:p>
        </p:txBody>
      </p:sp>
      <p:sp>
        <p:nvSpPr>
          <p:cNvPr id="5" name="Slide Number Placeholder 4"/>
          <p:cNvSpPr>
            <a:spLocks noGrp="1"/>
          </p:cNvSpPr>
          <p:nvPr>
            <p:ph type="sldNum" sz="quarter" idx="12"/>
          </p:nvPr>
        </p:nvSpPr>
        <p:spPr/>
        <p:txBody>
          <a:bodyPr/>
          <a:lstStyle/>
          <a:p>
            <a:fld id="{2E8C09BE-1715-42CA-A91A-E7B0E09A3015}" type="slidenum">
              <a:rPr lang="en-CA" smtClean="0"/>
              <a:t>12</a:t>
            </a:fld>
            <a:endParaRPr lang="en-CA"/>
          </a:p>
        </p:txBody>
      </p:sp>
      <mc:AlternateContent xmlns:mc="http://schemas.openxmlformats.org/markup-compatibility/2006" xmlns:a14="http://schemas.microsoft.com/office/drawing/2010/main">
        <mc:Choice Requires="a14">
          <p:sp>
            <p:nvSpPr>
              <p:cNvPr id="6" name="Object 5"/>
              <p:cNvSpPr txBox="1"/>
              <p:nvPr/>
            </p:nvSpPr>
            <p:spPr>
              <a:xfrm>
                <a:off x="1835696" y="2708920"/>
                <a:ext cx="5256583" cy="825500"/>
              </a:xfrm>
              <a:prstGeom prst="rect">
                <a:avLst/>
              </a:prstGeom>
            </p:spPr>
            <p:txBody>
              <a:bodyPr>
                <a:normAutofit fontScale="85000" lnSpcReduction="10000"/>
              </a:bodyPr>
              <a:lstStyle/>
              <a:p>
                <a:pPr/>
                <a14:m>
                  <m:oMathPara xmlns:m="http://schemas.openxmlformats.org/officeDocument/2006/math">
                    <m:oMathParaPr>
                      <m:jc m:val="left"/>
                    </m:oMathParaPr>
                    <m:oMath xmlns:m="http://schemas.openxmlformats.org/officeDocument/2006/math">
                      <m:f>
                        <m:fPr>
                          <m:ctrlPr>
                            <a:rPr lang="it-IT" i="1">
                              <a:solidFill>
                                <a:srgbClr val="000000"/>
                              </a:solidFill>
                              <a:latin typeface="Cambria Math" panose="02040503050406030204" pitchFamily="18" charset="0"/>
                            </a:rPr>
                          </m:ctrlPr>
                        </m:fPr>
                        <m:num>
                          <m:r>
                            <a:rPr lang="it-IT" i="1">
                              <a:solidFill>
                                <a:srgbClr val="000000"/>
                              </a:solidFill>
                              <a:latin typeface="Cambria Math" panose="02040503050406030204" pitchFamily="18" charset="0"/>
                            </a:rPr>
                            <m:t>1</m:t>
                          </m:r>
                        </m:num>
                        <m:den>
                          <m:r>
                            <a:rPr lang="it-IT" i="1">
                              <a:solidFill>
                                <a:srgbClr val="000000"/>
                              </a:solidFill>
                              <a:latin typeface="Cambria Math" panose="02040503050406030204" pitchFamily="18" charset="0"/>
                            </a:rPr>
                            <m:t>𝑛</m:t>
                          </m:r>
                        </m:den>
                      </m:f>
                      <m:sSup>
                        <m:sSupPr>
                          <m:ctrlPr>
                            <a:rPr lang="it-IT" i="1">
                              <a:solidFill>
                                <a:srgbClr val="000000"/>
                              </a:solidFill>
                              <a:latin typeface="Cambria Math" panose="02040503050406030204" pitchFamily="18" charset="0"/>
                            </a:rPr>
                          </m:ctrlPr>
                        </m:sSupPr>
                        <m:e>
                          <m:nary>
                            <m:naryPr>
                              <m:chr m:val="∑"/>
                              <m:ctrlPr>
                                <a:rPr lang="it-IT" i="1">
                                  <a:solidFill>
                                    <a:srgbClr val="000000"/>
                                  </a:solidFill>
                                  <a:latin typeface="Cambria Math" panose="02040503050406030204" pitchFamily="18" charset="0"/>
                                </a:rPr>
                              </m:ctrlPr>
                            </m:naryPr>
                            <m:sub>
                              <m:r>
                                <a:rPr lang="it-IT" i="1">
                                  <a:solidFill>
                                    <a:srgbClr val="000000"/>
                                  </a:solidFill>
                                  <a:latin typeface="Cambria Math" panose="02040503050406030204" pitchFamily="18" charset="0"/>
                                </a:rPr>
                                <m:t>𝑗</m:t>
                              </m:r>
                              <m:r>
                                <a:rPr lang="it-IT" i="1">
                                  <a:solidFill>
                                    <a:srgbClr val="000000"/>
                                  </a:solidFill>
                                  <a:latin typeface="Cambria Math" panose="02040503050406030204" pitchFamily="18" charset="0"/>
                                </a:rPr>
                                <m:t>=1</m:t>
                              </m:r>
                            </m:sub>
                            <m:sup>
                              <m:r>
                                <a:rPr lang="it-IT" i="1">
                                  <a:solidFill>
                                    <a:srgbClr val="000000"/>
                                  </a:solidFill>
                                  <a:latin typeface="Cambria Math" panose="02040503050406030204" pitchFamily="18" charset="0"/>
                                </a:rPr>
                                <m:t>𝑛</m:t>
                              </m:r>
                            </m:sup>
                            <m:e>
                              <m:d>
                                <m:dPr>
                                  <m:begChr m:val="["/>
                                  <m:endChr m:val="]"/>
                                  <m:ctrlPr>
                                    <a:rPr lang="it-IT" i="1">
                                      <a:solidFill>
                                        <a:srgbClr val="000000"/>
                                      </a:solidFill>
                                      <a:latin typeface="Cambria Math" panose="02040503050406030204" pitchFamily="18" charset="0"/>
                                    </a:rPr>
                                  </m:ctrlPr>
                                </m:dPr>
                                <m:e>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𝑌</m:t>
                                      </m:r>
                                    </m:e>
                                    <m:sub>
                                      <m:r>
                                        <a:rPr lang="it-IT" i="1">
                                          <a:solidFill>
                                            <a:srgbClr val="000000"/>
                                          </a:solidFill>
                                          <a:latin typeface="Cambria Math" panose="02040503050406030204" pitchFamily="18" charset="0"/>
                                        </a:rPr>
                                        <m:t>𝑗</m:t>
                                      </m:r>
                                    </m:sub>
                                  </m:sSub>
                                  <m:r>
                                    <a:rPr lang="it-IT" i="1">
                                      <a:solidFill>
                                        <a:srgbClr val="000000"/>
                                      </a:solidFill>
                                      <a:latin typeface="Cambria Math" panose="02040503050406030204" pitchFamily="18" charset="0"/>
                                    </a:rPr>
                                    <m:t>−</m:t>
                                  </m:r>
                                  <m:d>
                                    <m:dPr>
                                      <m:ctrlPr>
                                        <a:rPr lang="it-IT" i="1">
                                          <a:solidFill>
                                            <a:srgbClr val="000000"/>
                                          </a:solidFill>
                                          <a:latin typeface="Cambria Math" panose="02040503050406030204" pitchFamily="18" charset="0"/>
                                        </a:rPr>
                                      </m:ctrlPr>
                                    </m:dPr>
                                    <m:e>
                                      <m:r>
                                        <a:rPr lang="it-IT" i="1">
                                          <a:solidFill>
                                            <a:srgbClr val="000000"/>
                                          </a:solidFill>
                                          <a:latin typeface="Cambria Math" panose="02040503050406030204" pitchFamily="18" charset="0"/>
                                        </a:rPr>
                                        <m:t>𝑎</m:t>
                                      </m:r>
                                      <m:r>
                                        <a:rPr lang="it-IT" i="1">
                                          <a:solidFill>
                                            <a:srgbClr val="000000"/>
                                          </a:solidFill>
                                          <a:latin typeface="Cambria Math" panose="02040503050406030204" pitchFamily="18" charset="0"/>
                                        </a:rPr>
                                        <m:t>+</m:t>
                                      </m:r>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𝑏</m:t>
                                          </m:r>
                                        </m:e>
                                        <m:sub>
                                          <m:r>
                                            <a:rPr lang="it-IT" i="1">
                                              <a:solidFill>
                                                <a:srgbClr val="000000"/>
                                              </a:solidFill>
                                              <a:latin typeface="Cambria Math" panose="02040503050406030204" pitchFamily="18" charset="0"/>
                                            </a:rPr>
                                            <m:t>1</m:t>
                                          </m:r>
                                        </m:sub>
                                      </m:sSub>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𝑋</m:t>
                                          </m:r>
                                        </m:e>
                                        <m:sub>
                                          <m:r>
                                            <a:rPr lang="it-IT" i="1">
                                              <a:solidFill>
                                                <a:srgbClr val="000000"/>
                                              </a:solidFill>
                                              <a:latin typeface="Cambria Math" panose="02040503050406030204" pitchFamily="18" charset="0"/>
                                            </a:rPr>
                                            <m:t>1,</m:t>
                                          </m:r>
                                          <m:r>
                                            <a:rPr lang="it-IT" i="1">
                                              <a:solidFill>
                                                <a:srgbClr val="000000"/>
                                              </a:solidFill>
                                              <a:latin typeface="Cambria Math" panose="02040503050406030204" pitchFamily="18" charset="0"/>
                                            </a:rPr>
                                            <m:t>𝑗</m:t>
                                          </m:r>
                                        </m:sub>
                                      </m:sSub>
                                      <m:r>
                                        <a:rPr lang="it-IT" i="1">
                                          <a:solidFill>
                                            <a:srgbClr val="000000"/>
                                          </a:solidFill>
                                          <a:latin typeface="Cambria Math" panose="02040503050406030204" pitchFamily="18" charset="0"/>
                                        </a:rPr>
                                        <m:t>+</m:t>
                                      </m:r>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𝑏</m:t>
                                          </m:r>
                                        </m:e>
                                        <m:sub>
                                          <m:r>
                                            <a:rPr lang="it-IT" i="1">
                                              <a:solidFill>
                                                <a:srgbClr val="000000"/>
                                              </a:solidFill>
                                              <a:latin typeface="Cambria Math" panose="02040503050406030204" pitchFamily="18" charset="0"/>
                                            </a:rPr>
                                            <m:t>2</m:t>
                                          </m:r>
                                        </m:sub>
                                      </m:sSub>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𝑋</m:t>
                                          </m:r>
                                        </m:e>
                                        <m:sub>
                                          <m:r>
                                            <a:rPr lang="it-IT" i="1">
                                              <a:solidFill>
                                                <a:srgbClr val="000000"/>
                                              </a:solidFill>
                                              <a:latin typeface="Cambria Math" panose="02040503050406030204" pitchFamily="18" charset="0"/>
                                            </a:rPr>
                                            <m:t>2,</m:t>
                                          </m:r>
                                          <m:r>
                                            <a:rPr lang="it-IT" i="1">
                                              <a:solidFill>
                                                <a:srgbClr val="000000"/>
                                              </a:solidFill>
                                              <a:latin typeface="Cambria Math" panose="02040503050406030204" pitchFamily="18" charset="0"/>
                                            </a:rPr>
                                            <m:t>𝑗</m:t>
                                          </m:r>
                                        </m:sub>
                                      </m:sSub>
                                      <m:r>
                                        <a:rPr lang="it-IT" i="1">
                                          <a:solidFill>
                                            <a:srgbClr val="000000"/>
                                          </a:solidFill>
                                          <a:latin typeface="Cambria Math" panose="02040503050406030204" pitchFamily="18" charset="0"/>
                                        </a:rPr>
                                        <m:t>+...+</m:t>
                                      </m:r>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𝑏</m:t>
                                          </m:r>
                                        </m:e>
                                        <m:sub>
                                          <m:r>
                                            <a:rPr lang="it-IT" i="1">
                                              <a:solidFill>
                                                <a:srgbClr val="000000"/>
                                              </a:solidFill>
                                              <a:latin typeface="Cambria Math" panose="02040503050406030204" pitchFamily="18" charset="0"/>
                                            </a:rPr>
                                            <m:t>𝑚</m:t>
                                          </m:r>
                                        </m:sub>
                                      </m:sSub>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𝑋</m:t>
                                          </m:r>
                                        </m:e>
                                        <m:sub>
                                          <m:r>
                                            <a:rPr lang="it-IT" i="1">
                                              <a:solidFill>
                                                <a:srgbClr val="000000"/>
                                              </a:solidFill>
                                              <a:latin typeface="Cambria Math" panose="02040503050406030204" pitchFamily="18" charset="0"/>
                                            </a:rPr>
                                            <m:t>𝑚</m:t>
                                          </m:r>
                                          <m:r>
                                            <a:rPr lang="it-IT" i="1">
                                              <a:solidFill>
                                                <a:srgbClr val="000000"/>
                                              </a:solidFill>
                                              <a:latin typeface="Cambria Math" panose="02040503050406030204" pitchFamily="18" charset="0"/>
                                            </a:rPr>
                                            <m:t>,</m:t>
                                          </m:r>
                                          <m:r>
                                            <a:rPr lang="it-IT" i="1">
                                              <a:solidFill>
                                                <a:srgbClr val="000000"/>
                                              </a:solidFill>
                                              <a:latin typeface="Cambria Math" panose="02040503050406030204" pitchFamily="18" charset="0"/>
                                            </a:rPr>
                                            <m:t>𝑗</m:t>
                                          </m:r>
                                        </m:sub>
                                      </m:sSub>
                                    </m:e>
                                  </m:d>
                                </m:e>
                              </m:d>
                            </m:e>
                          </m:nary>
                        </m:e>
                        <m:sup>
                          <m:r>
                            <a:rPr lang="it-IT" i="1">
                              <a:solidFill>
                                <a:srgbClr val="000000"/>
                              </a:solidFill>
                              <a:latin typeface="Cambria Math" panose="02040503050406030204" pitchFamily="18" charset="0"/>
                            </a:rPr>
                            <m:t>2</m:t>
                          </m:r>
                        </m:sup>
                      </m:sSup>
                      <m:r>
                        <a:rPr lang="it-IT" i="1">
                          <a:solidFill>
                            <a:srgbClr val="000000"/>
                          </a:solidFill>
                          <a:latin typeface="Cambria Math" panose="02040503050406030204" pitchFamily="18" charset="0"/>
                        </a:rPr>
                        <m:t> +</m:t>
                      </m:r>
                      <m:r>
                        <a:rPr lang="it-IT" i="1">
                          <a:solidFill>
                            <a:srgbClr val="000000"/>
                          </a:solidFill>
                          <a:latin typeface="Cambria Math" panose="02040503050406030204" pitchFamily="18" charset="0"/>
                        </a:rPr>
                        <m:t>𝜆</m:t>
                      </m:r>
                      <m:nary>
                        <m:naryPr>
                          <m:chr m:val="∑"/>
                          <m:ctrlPr>
                            <a:rPr lang="it-IT" i="1">
                              <a:solidFill>
                                <a:srgbClr val="000000"/>
                              </a:solidFill>
                              <a:latin typeface="Cambria Math" panose="02040503050406030204" pitchFamily="18" charset="0"/>
                            </a:rPr>
                          </m:ctrlPr>
                        </m:naryPr>
                        <m:sub>
                          <m:r>
                            <a:rPr lang="it-IT" i="1">
                              <a:solidFill>
                                <a:srgbClr val="000000"/>
                              </a:solidFill>
                              <a:latin typeface="Cambria Math" panose="02040503050406030204" pitchFamily="18" charset="0"/>
                            </a:rPr>
                            <m:t>𝑖</m:t>
                          </m:r>
                          <m:r>
                            <a:rPr lang="it-IT" i="1">
                              <a:solidFill>
                                <a:srgbClr val="000000"/>
                              </a:solidFill>
                              <a:latin typeface="Cambria Math" panose="02040503050406030204" pitchFamily="18" charset="0"/>
                            </a:rPr>
                            <m:t>=1</m:t>
                          </m:r>
                        </m:sub>
                        <m:sup>
                          <m:r>
                            <a:rPr lang="it-IT" i="1">
                              <a:solidFill>
                                <a:srgbClr val="000000"/>
                              </a:solidFill>
                              <a:latin typeface="Cambria Math" panose="02040503050406030204" pitchFamily="18" charset="0"/>
                            </a:rPr>
                            <m:t>𝑚</m:t>
                          </m:r>
                        </m:sup>
                        <m:e>
                          <m:d>
                            <m:dPr>
                              <m:begChr m:val="|"/>
                              <m:endChr m:val="|"/>
                              <m:ctrlPr>
                                <a:rPr lang="it-IT" i="1">
                                  <a:solidFill>
                                    <a:srgbClr val="000000"/>
                                  </a:solidFill>
                                  <a:latin typeface="Cambria Math" panose="02040503050406030204" pitchFamily="18" charset="0"/>
                                </a:rPr>
                              </m:ctrlPr>
                            </m:dPr>
                            <m:e>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𝑏</m:t>
                                  </m:r>
                                </m:e>
                                <m:sub>
                                  <m:r>
                                    <a:rPr lang="it-IT" i="1">
                                      <a:solidFill>
                                        <a:srgbClr val="000000"/>
                                      </a:solidFill>
                                      <a:latin typeface="Cambria Math" panose="02040503050406030204" pitchFamily="18" charset="0"/>
                                    </a:rPr>
                                    <m:t>𝑖</m:t>
                                  </m:r>
                                </m:sub>
                              </m:sSub>
                            </m:e>
                          </m:d>
                        </m:e>
                      </m:nary>
                    </m:oMath>
                  </m:oMathPara>
                </a14:m>
                <a:endParaRPr lang="it-IT" dirty="0"/>
              </a:p>
            </p:txBody>
          </p:sp>
        </mc:Choice>
        <mc:Fallback xmlns="">
          <p:sp>
            <p:nvSpPr>
              <p:cNvPr id="6" name="Object 5"/>
              <p:cNvSpPr txBox="1">
                <a:spLocks noRot="1" noChangeAspect="1" noMove="1" noResize="1" noEditPoints="1" noAdjustHandles="1" noChangeArrowheads="1" noChangeShapeType="1" noTextEdit="1"/>
              </p:cNvSpPr>
              <p:nvPr/>
            </p:nvSpPr>
            <p:spPr>
              <a:xfrm>
                <a:off x="1835696" y="2708920"/>
                <a:ext cx="5256583" cy="825500"/>
              </a:xfrm>
              <a:prstGeom prst="rect">
                <a:avLst/>
              </a:prstGeom>
              <a:blipFill>
                <a:blip r:embed="rId2"/>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062879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Elastic Net Regression</a:t>
            </a:r>
            <a:endParaRPr lang="en-CA" sz="2400" dirty="0"/>
          </a:p>
        </p:txBody>
      </p:sp>
      <p:sp>
        <p:nvSpPr>
          <p:cNvPr id="3" name="Content Placeholder 2"/>
          <p:cNvSpPr>
            <a:spLocks noGrp="1"/>
          </p:cNvSpPr>
          <p:nvPr>
            <p:ph idx="1"/>
          </p:nvPr>
        </p:nvSpPr>
        <p:spPr/>
        <p:txBody>
          <a:bodyPr/>
          <a:lstStyle/>
          <a:p>
            <a:r>
              <a:rPr lang="en-CA" sz="2400" dirty="0"/>
              <a:t>Middle ground between Ridge and Lasso</a:t>
            </a:r>
          </a:p>
          <a:p>
            <a:r>
              <a:rPr lang="en-CA" sz="2400" dirty="0"/>
              <a:t>Minimize</a:t>
            </a:r>
          </a:p>
          <a:p>
            <a:endParaRPr lang="en-CA" sz="2400" dirty="0"/>
          </a:p>
          <a:p>
            <a:endParaRPr lang="en-CA" sz="2400" dirty="0"/>
          </a:p>
          <a:p>
            <a:endParaRPr lang="en-CA" sz="2400" dirty="0"/>
          </a:p>
          <a:p>
            <a:r>
              <a:rPr lang="en-CA" sz="2400" dirty="0"/>
              <a:t>Must use gradient descendent</a:t>
            </a:r>
          </a:p>
        </p:txBody>
      </p:sp>
      <p:sp>
        <p:nvSpPr>
          <p:cNvPr id="5" name="Slide Number Placeholder 4"/>
          <p:cNvSpPr>
            <a:spLocks noGrp="1"/>
          </p:cNvSpPr>
          <p:nvPr>
            <p:ph type="sldNum" sz="quarter" idx="12"/>
          </p:nvPr>
        </p:nvSpPr>
        <p:spPr/>
        <p:txBody>
          <a:bodyPr/>
          <a:lstStyle/>
          <a:p>
            <a:fld id="{2E8C09BE-1715-42CA-A91A-E7B0E09A3015}" type="slidenum">
              <a:rPr lang="en-CA" smtClean="0"/>
              <a:t>13</a:t>
            </a:fld>
            <a:endParaRPr lang="en-CA"/>
          </a:p>
        </p:txBody>
      </p:sp>
      <mc:AlternateContent xmlns:mc="http://schemas.openxmlformats.org/markup-compatibility/2006" xmlns:a14="http://schemas.microsoft.com/office/drawing/2010/main">
        <mc:Choice Requires="a14">
          <p:sp>
            <p:nvSpPr>
              <p:cNvPr id="6" name="Object 5"/>
              <p:cNvSpPr txBox="1"/>
              <p:nvPr/>
            </p:nvSpPr>
            <p:spPr>
              <a:xfrm>
                <a:off x="1475656" y="3212976"/>
                <a:ext cx="5904185" cy="896938"/>
              </a:xfrm>
              <a:prstGeom prst="rect">
                <a:avLst/>
              </a:prstGeom>
            </p:spPr>
            <p:txBody>
              <a:bodyPr>
                <a:normAutofit fontScale="85000" lnSpcReduction="10000"/>
              </a:bodyPr>
              <a:lstStyle/>
              <a:p>
                <a:pPr/>
                <a14:m>
                  <m:oMathPara xmlns:m="http://schemas.openxmlformats.org/officeDocument/2006/math">
                    <m:oMathParaPr>
                      <m:jc m:val="left"/>
                    </m:oMathParaPr>
                    <m:oMath xmlns:m="http://schemas.openxmlformats.org/officeDocument/2006/math">
                      <m:f>
                        <m:fPr>
                          <m:ctrlPr>
                            <a:rPr lang="it-IT" i="1">
                              <a:solidFill>
                                <a:srgbClr val="000000"/>
                              </a:solidFill>
                              <a:latin typeface="Cambria Math" panose="02040503050406030204" pitchFamily="18" charset="0"/>
                            </a:rPr>
                          </m:ctrlPr>
                        </m:fPr>
                        <m:num>
                          <m:r>
                            <a:rPr lang="it-IT" i="1">
                              <a:solidFill>
                                <a:srgbClr val="000000"/>
                              </a:solidFill>
                              <a:latin typeface="Cambria Math" panose="02040503050406030204" pitchFamily="18" charset="0"/>
                            </a:rPr>
                            <m:t>1</m:t>
                          </m:r>
                        </m:num>
                        <m:den>
                          <m:r>
                            <a:rPr lang="it-IT" i="1">
                              <a:solidFill>
                                <a:srgbClr val="000000"/>
                              </a:solidFill>
                              <a:latin typeface="Cambria Math" panose="02040503050406030204" pitchFamily="18" charset="0"/>
                            </a:rPr>
                            <m:t>𝑛</m:t>
                          </m:r>
                        </m:den>
                      </m:f>
                      <m:sSup>
                        <m:sSupPr>
                          <m:ctrlPr>
                            <a:rPr lang="it-IT" i="1">
                              <a:solidFill>
                                <a:srgbClr val="000000"/>
                              </a:solidFill>
                              <a:latin typeface="Cambria Math" panose="02040503050406030204" pitchFamily="18" charset="0"/>
                            </a:rPr>
                          </m:ctrlPr>
                        </m:sSupPr>
                        <m:e>
                          <m:nary>
                            <m:naryPr>
                              <m:chr m:val="∑"/>
                              <m:ctrlPr>
                                <a:rPr lang="it-IT" i="1">
                                  <a:solidFill>
                                    <a:srgbClr val="000000"/>
                                  </a:solidFill>
                                  <a:latin typeface="Cambria Math" panose="02040503050406030204" pitchFamily="18" charset="0"/>
                                </a:rPr>
                              </m:ctrlPr>
                            </m:naryPr>
                            <m:sub>
                              <m:r>
                                <a:rPr lang="it-IT" i="1">
                                  <a:solidFill>
                                    <a:srgbClr val="000000"/>
                                  </a:solidFill>
                                  <a:latin typeface="Cambria Math" panose="02040503050406030204" pitchFamily="18" charset="0"/>
                                </a:rPr>
                                <m:t>𝑗</m:t>
                              </m:r>
                              <m:r>
                                <a:rPr lang="it-IT" i="1">
                                  <a:solidFill>
                                    <a:srgbClr val="000000"/>
                                  </a:solidFill>
                                  <a:latin typeface="Cambria Math" panose="02040503050406030204" pitchFamily="18" charset="0"/>
                                </a:rPr>
                                <m:t>=1</m:t>
                              </m:r>
                            </m:sub>
                            <m:sup>
                              <m:r>
                                <a:rPr lang="it-IT" i="1">
                                  <a:solidFill>
                                    <a:srgbClr val="000000"/>
                                  </a:solidFill>
                                  <a:latin typeface="Cambria Math" panose="02040503050406030204" pitchFamily="18" charset="0"/>
                                </a:rPr>
                                <m:t>𝑛</m:t>
                              </m:r>
                            </m:sup>
                            <m:e>
                              <m:d>
                                <m:dPr>
                                  <m:begChr m:val="["/>
                                  <m:endChr m:val="]"/>
                                  <m:ctrlPr>
                                    <a:rPr lang="it-IT" i="1">
                                      <a:solidFill>
                                        <a:srgbClr val="000000"/>
                                      </a:solidFill>
                                      <a:latin typeface="Cambria Math" panose="02040503050406030204" pitchFamily="18" charset="0"/>
                                    </a:rPr>
                                  </m:ctrlPr>
                                </m:dPr>
                                <m:e>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𝑌</m:t>
                                      </m:r>
                                    </m:e>
                                    <m:sub>
                                      <m:r>
                                        <a:rPr lang="it-IT" i="1">
                                          <a:solidFill>
                                            <a:srgbClr val="000000"/>
                                          </a:solidFill>
                                          <a:latin typeface="Cambria Math" panose="02040503050406030204" pitchFamily="18" charset="0"/>
                                        </a:rPr>
                                        <m:t>𝑗</m:t>
                                      </m:r>
                                    </m:sub>
                                  </m:sSub>
                                  <m:r>
                                    <a:rPr lang="it-IT" i="1">
                                      <a:solidFill>
                                        <a:srgbClr val="000000"/>
                                      </a:solidFill>
                                      <a:latin typeface="Cambria Math" panose="02040503050406030204" pitchFamily="18" charset="0"/>
                                    </a:rPr>
                                    <m:t>−</m:t>
                                  </m:r>
                                  <m:d>
                                    <m:dPr>
                                      <m:ctrlPr>
                                        <a:rPr lang="it-IT" i="1">
                                          <a:solidFill>
                                            <a:srgbClr val="000000"/>
                                          </a:solidFill>
                                          <a:latin typeface="Cambria Math" panose="02040503050406030204" pitchFamily="18" charset="0"/>
                                        </a:rPr>
                                      </m:ctrlPr>
                                    </m:dPr>
                                    <m:e>
                                      <m:r>
                                        <a:rPr lang="it-IT" i="1">
                                          <a:solidFill>
                                            <a:srgbClr val="000000"/>
                                          </a:solidFill>
                                          <a:latin typeface="Cambria Math" panose="02040503050406030204" pitchFamily="18" charset="0"/>
                                        </a:rPr>
                                        <m:t>𝑎</m:t>
                                      </m:r>
                                      <m:r>
                                        <a:rPr lang="it-IT" i="1">
                                          <a:solidFill>
                                            <a:srgbClr val="000000"/>
                                          </a:solidFill>
                                          <a:latin typeface="Cambria Math" panose="02040503050406030204" pitchFamily="18" charset="0"/>
                                        </a:rPr>
                                        <m:t>+</m:t>
                                      </m:r>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𝑏</m:t>
                                          </m:r>
                                        </m:e>
                                        <m:sub>
                                          <m:r>
                                            <a:rPr lang="it-IT" i="1">
                                              <a:solidFill>
                                                <a:srgbClr val="000000"/>
                                              </a:solidFill>
                                              <a:latin typeface="Cambria Math" panose="02040503050406030204" pitchFamily="18" charset="0"/>
                                            </a:rPr>
                                            <m:t>1</m:t>
                                          </m:r>
                                        </m:sub>
                                      </m:sSub>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𝑋</m:t>
                                          </m:r>
                                        </m:e>
                                        <m:sub>
                                          <m:r>
                                            <a:rPr lang="it-IT" i="1">
                                              <a:solidFill>
                                                <a:srgbClr val="000000"/>
                                              </a:solidFill>
                                              <a:latin typeface="Cambria Math" panose="02040503050406030204" pitchFamily="18" charset="0"/>
                                            </a:rPr>
                                            <m:t>1,</m:t>
                                          </m:r>
                                          <m:r>
                                            <a:rPr lang="it-IT" i="1">
                                              <a:solidFill>
                                                <a:srgbClr val="000000"/>
                                              </a:solidFill>
                                              <a:latin typeface="Cambria Math" panose="02040503050406030204" pitchFamily="18" charset="0"/>
                                            </a:rPr>
                                            <m:t>𝑗</m:t>
                                          </m:r>
                                        </m:sub>
                                      </m:sSub>
                                      <m:r>
                                        <a:rPr lang="it-IT" i="1">
                                          <a:solidFill>
                                            <a:srgbClr val="000000"/>
                                          </a:solidFill>
                                          <a:latin typeface="Cambria Math" panose="02040503050406030204" pitchFamily="18" charset="0"/>
                                        </a:rPr>
                                        <m:t>+</m:t>
                                      </m:r>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𝑏</m:t>
                                          </m:r>
                                        </m:e>
                                        <m:sub>
                                          <m:r>
                                            <a:rPr lang="it-IT" i="1">
                                              <a:solidFill>
                                                <a:srgbClr val="000000"/>
                                              </a:solidFill>
                                              <a:latin typeface="Cambria Math" panose="02040503050406030204" pitchFamily="18" charset="0"/>
                                            </a:rPr>
                                            <m:t>2</m:t>
                                          </m:r>
                                        </m:sub>
                                      </m:sSub>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𝑋</m:t>
                                          </m:r>
                                        </m:e>
                                        <m:sub>
                                          <m:r>
                                            <a:rPr lang="it-IT" i="1">
                                              <a:solidFill>
                                                <a:srgbClr val="000000"/>
                                              </a:solidFill>
                                              <a:latin typeface="Cambria Math" panose="02040503050406030204" pitchFamily="18" charset="0"/>
                                            </a:rPr>
                                            <m:t>2,</m:t>
                                          </m:r>
                                          <m:r>
                                            <a:rPr lang="it-IT" i="1">
                                              <a:solidFill>
                                                <a:srgbClr val="000000"/>
                                              </a:solidFill>
                                              <a:latin typeface="Cambria Math" panose="02040503050406030204" pitchFamily="18" charset="0"/>
                                            </a:rPr>
                                            <m:t>𝑗</m:t>
                                          </m:r>
                                        </m:sub>
                                      </m:sSub>
                                      <m:r>
                                        <a:rPr lang="it-IT" i="1">
                                          <a:solidFill>
                                            <a:srgbClr val="000000"/>
                                          </a:solidFill>
                                          <a:latin typeface="Cambria Math" panose="02040503050406030204" pitchFamily="18" charset="0"/>
                                        </a:rPr>
                                        <m:t>+...+</m:t>
                                      </m:r>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𝑏</m:t>
                                          </m:r>
                                        </m:e>
                                        <m:sub>
                                          <m:r>
                                            <a:rPr lang="it-IT" i="1">
                                              <a:solidFill>
                                                <a:srgbClr val="000000"/>
                                              </a:solidFill>
                                              <a:latin typeface="Cambria Math" panose="02040503050406030204" pitchFamily="18" charset="0"/>
                                            </a:rPr>
                                            <m:t>𝑚</m:t>
                                          </m:r>
                                        </m:sub>
                                      </m:sSub>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𝑋</m:t>
                                          </m:r>
                                        </m:e>
                                        <m:sub>
                                          <m:r>
                                            <a:rPr lang="it-IT" i="1">
                                              <a:solidFill>
                                                <a:srgbClr val="000000"/>
                                              </a:solidFill>
                                              <a:latin typeface="Cambria Math" panose="02040503050406030204" pitchFamily="18" charset="0"/>
                                            </a:rPr>
                                            <m:t>𝑚</m:t>
                                          </m:r>
                                          <m:r>
                                            <a:rPr lang="it-IT" i="1">
                                              <a:solidFill>
                                                <a:srgbClr val="000000"/>
                                              </a:solidFill>
                                              <a:latin typeface="Cambria Math" panose="02040503050406030204" pitchFamily="18" charset="0"/>
                                            </a:rPr>
                                            <m:t>,</m:t>
                                          </m:r>
                                          <m:r>
                                            <a:rPr lang="it-IT" i="1">
                                              <a:solidFill>
                                                <a:srgbClr val="000000"/>
                                              </a:solidFill>
                                              <a:latin typeface="Cambria Math" panose="02040503050406030204" pitchFamily="18" charset="0"/>
                                            </a:rPr>
                                            <m:t>𝑗</m:t>
                                          </m:r>
                                        </m:sub>
                                      </m:sSub>
                                    </m:e>
                                  </m:d>
                                </m:e>
                              </m:d>
                            </m:e>
                          </m:nary>
                        </m:e>
                        <m:sup>
                          <m:r>
                            <a:rPr lang="it-IT" i="1">
                              <a:solidFill>
                                <a:srgbClr val="000000"/>
                              </a:solidFill>
                              <a:latin typeface="Cambria Math" panose="02040503050406030204" pitchFamily="18" charset="0"/>
                            </a:rPr>
                            <m:t>2</m:t>
                          </m:r>
                        </m:sup>
                      </m:sSup>
                      <m:r>
                        <a:rPr lang="it-IT" i="1">
                          <a:solidFill>
                            <a:srgbClr val="000000"/>
                          </a:solidFill>
                          <a:latin typeface="Cambria Math" panose="02040503050406030204" pitchFamily="18" charset="0"/>
                        </a:rPr>
                        <m:t>+</m:t>
                      </m:r>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𝜆</m:t>
                          </m:r>
                        </m:e>
                        <m:sub>
                          <m:r>
                            <a:rPr lang="it-IT" i="1">
                              <a:solidFill>
                                <a:srgbClr val="000000"/>
                              </a:solidFill>
                              <a:latin typeface="Cambria Math" panose="02040503050406030204" pitchFamily="18" charset="0"/>
                            </a:rPr>
                            <m:t>1</m:t>
                          </m:r>
                        </m:sub>
                      </m:sSub>
                      <m:nary>
                        <m:naryPr>
                          <m:chr m:val="∑"/>
                          <m:ctrlPr>
                            <a:rPr lang="it-IT" i="1">
                              <a:solidFill>
                                <a:srgbClr val="000000"/>
                              </a:solidFill>
                              <a:latin typeface="Cambria Math" panose="02040503050406030204" pitchFamily="18" charset="0"/>
                            </a:rPr>
                          </m:ctrlPr>
                        </m:naryPr>
                        <m:sub>
                          <m:r>
                            <a:rPr lang="it-IT" i="1">
                              <a:solidFill>
                                <a:srgbClr val="000000"/>
                              </a:solidFill>
                              <a:latin typeface="Cambria Math" panose="02040503050406030204" pitchFamily="18" charset="0"/>
                            </a:rPr>
                            <m:t>𝑖</m:t>
                          </m:r>
                          <m:r>
                            <a:rPr lang="it-IT" i="1">
                              <a:solidFill>
                                <a:srgbClr val="000000"/>
                              </a:solidFill>
                              <a:latin typeface="Cambria Math" panose="02040503050406030204" pitchFamily="18" charset="0"/>
                            </a:rPr>
                            <m:t>=1</m:t>
                          </m:r>
                        </m:sub>
                        <m:sup>
                          <m:r>
                            <a:rPr lang="it-IT" i="1">
                              <a:solidFill>
                                <a:srgbClr val="000000"/>
                              </a:solidFill>
                              <a:latin typeface="Cambria Math" panose="02040503050406030204" pitchFamily="18" charset="0"/>
                            </a:rPr>
                            <m:t>𝑚</m:t>
                          </m:r>
                        </m:sup>
                        <m:e>
                          <m:sSubSup>
                            <m:sSubSupPr>
                              <m:ctrlPr>
                                <a:rPr lang="it-IT" i="1">
                                  <a:solidFill>
                                    <a:srgbClr val="000000"/>
                                  </a:solidFill>
                                  <a:latin typeface="Cambria Math" panose="02040503050406030204" pitchFamily="18" charset="0"/>
                                </a:rPr>
                              </m:ctrlPr>
                            </m:sSubSupPr>
                            <m:e>
                              <m:r>
                                <a:rPr lang="it-IT" i="1">
                                  <a:solidFill>
                                    <a:srgbClr val="000000"/>
                                  </a:solidFill>
                                  <a:latin typeface="Cambria Math" panose="02040503050406030204" pitchFamily="18" charset="0"/>
                                </a:rPr>
                                <m:t>𝑏</m:t>
                              </m:r>
                            </m:e>
                            <m:sub>
                              <m:r>
                                <a:rPr lang="it-IT" i="1">
                                  <a:solidFill>
                                    <a:srgbClr val="000000"/>
                                  </a:solidFill>
                                  <a:latin typeface="Cambria Math" panose="02040503050406030204" pitchFamily="18" charset="0"/>
                                </a:rPr>
                                <m:t>𝑖</m:t>
                              </m:r>
                            </m:sub>
                            <m:sup>
                              <m:r>
                                <a:rPr lang="it-IT" i="1">
                                  <a:solidFill>
                                    <a:srgbClr val="000000"/>
                                  </a:solidFill>
                                  <a:latin typeface="Cambria Math" panose="02040503050406030204" pitchFamily="18" charset="0"/>
                                </a:rPr>
                                <m:t>2</m:t>
                              </m:r>
                            </m:sup>
                          </m:sSubSup>
                        </m:e>
                      </m:nary>
                      <m:r>
                        <a:rPr lang="it-IT" i="1">
                          <a:solidFill>
                            <a:srgbClr val="000000"/>
                          </a:solidFill>
                          <a:latin typeface="Cambria Math" panose="02040503050406030204" pitchFamily="18" charset="0"/>
                        </a:rPr>
                        <m:t>+</m:t>
                      </m:r>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𝜆</m:t>
                          </m:r>
                        </m:e>
                        <m:sub>
                          <m:r>
                            <a:rPr lang="it-IT" i="1">
                              <a:solidFill>
                                <a:srgbClr val="000000"/>
                              </a:solidFill>
                              <a:latin typeface="Cambria Math" panose="02040503050406030204" pitchFamily="18" charset="0"/>
                            </a:rPr>
                            <m:t>2</m:t>
                          </m:r>
                        </m:sub>
                      </m:sSub>
                      <m:nary>
                        <m:naryPr>
                          <m:chr m:val="∑"/>
                          <m:ctrlPr>
                            <a:rPr lang="it-IT" i="1">
                              <a:solidFill>
                                <a:srgbClr val="000000"/>
                              </a:solidFill>
                              <a:latin typeface="Cambria Math" panose="02040503050406030204" pitchFamily="18" charset="0"/>
                            </a:rPr>
                          </m:ctrlPr>
                        </m:naryPr>
                        <m:sub>
                          <m:r>
                            <a:rPr lang="it-IT" i="1">
                              <a:solidFill>
                                <a:srgbClr val="000000"/>
                              </a:solidFill>
                              <a:latin typeface="Cambria Math" panose="02040503050406030204" pitchFamily="18" charset="0"/>
                            </a:rPr>
                            <m:t>𝑖</m:t>
                          </m:r>
                          <m:r>
                            <a:rPr lang="it-IT" i="1">
                              <a:solidFill>
                                <a:srgbClr val="000000"/>
                              </a:solidFill>
                              <a:latin typeface="Cambria Math" panose="02040503050406030204" pitchFamily="18" charset="0"/>
                            </a:rPr>
                            <m:t>=1</m:t>
                          </m:r>
                        </m:sub>
                        <m:sup>
                          <m:r>
                            <a:rPr lang="it-IT" i="1">
                              <a:solidFill>
                                <a:srgbClr val="000000"/>
                              </a:solidFill>
                              <a:latin typeface="Cambria Math" panose="02040503050406030204" pitchFamily="18" charset="0"/>
                            </a:rPr>
                            <m:t>𝑚</m:t>
                          </m:r>
                        </m:sup>
                        <m:e>
                          <m:d>
                            <m:dPr>
                              <m:begChr m:val="|"/>
                              <m:endChr m:val="|"/>
                              <m:ctrlPr>
                                <a:rPr lang="it-IT" i="1">
                                  <a:solidFill>
                                    <a:srgbClr val="000000"/>
                                  </a:solidFill>
                                  <a:latin typeface="Cambria Math" panose="02040503050406030204" pitchFamily="18" charset="0"/>
                                </a:rPr>
                              </m:ctrlPr>
                            </m:dPr>
                            <m:e>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𝑏</m:t>
                                  </m:r>
                                </m:e>
                                <m:sub>
                                  <m:r>
                                    <a:rPr lang="it-IT" i="1">
                                      <a:solidFill>
                                        <a:srgbClr val="000000"/>
                                      </a:solidFill>
                                      <a:latin typeface="Cambria Math" panose="02040503050406030204" pitchFamily="18" charset="0"/>
                                    </a:rPr>
                                    <m:t>𝑖</m:t>
                                  </m:r>
                                </m:sub>
                              </m:sSub>
                            </m:e>
                          </m:d>
                        </m:e>
                      </m:nary>
                    </m:oMath>
                  </m:oMathPara>
                </a14:m>
                <a:endParaRPr lang="it-IT" dirty="0"/>
              </a:p>
            </p:txBody>
          </p:sp>
        </mc:Choice>
        <mc:Fallback xmlns="">
          <p:sp>
            <p:nvSpPr>
              <p:cNvPr id="6" name="Object 5"/>
              <p:cNvSpPr txBox="1">
                <a:spLocks noRot="1" noChangeAspect="1" noMove="1" noResize="1" noEditPoints="1" noAdjustHandles="1" noChangeArrowheads="1" noChangeShapeType="1" noTextEdit="1"/>
              </p:cNvSpPr>
              <p:nvPr/>
            </p:nvSpPr>
            <p:spPr>
              <a:xfrm>
                <a:off x="1475656" y="3212976"/>
                <a:ext cx="5904185" cy="896938"/>
              </a:xfrm>
              <a:prstGeom prst="rect">
                <a:avLst/>
              </a:prstGeom>
              <a:blipFill>
                <a:blip r:embed="rId2"/>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218767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Toy Example</a:t>
            </a:r>
            <a:endParaRPr lang="en-CA" dirty="0"/>
          </a:p>
        </p:txBody>
      </p:sp>
      <p:graphicFrame>
        <p:nvGraphicFramePr>
          <p:cNvPr id="4" name="Table 3"/>
          <p:cNvGraphicFramePr>
            <a:graphicFrameLocks noGrp="1"/>
          </p:cNvGraphicFramePr>
          <p:nvPr>
            <p:extLst>
              <p:ext uri="{D42A27DB-BD31-4B8C-83A1-F6EECF244321}">
                <p14:modId xmlns:p14="http://schemas.microsoft.com/office/powerpoint/2010/main" val="85273580"/>
              </p:ext>
            </p:extLst>
          </p:nvPr>
        </p:nvGraphicFramePr>
        <p:xfrm>
          <a:off x="1763688" y="2132860"/>
          <a:ext cx="5472608" cy="3672405"/>
        </p:xfrm>
        <a:graphic>
          <a:graphicData uri="http://schemas.openxmlformats.org/drawingml/2006/table">
            <a:tbl>
              <a:tblPr firstRow="1" firstCol="1" bandRow="1">
                <a:tableStyleId>{5940675A-B579-460E-94D1-54222C63F5DA}</a:tableStyleId>
              </a:tblPr>
              <a:tblGrid>
                <a:gridCol w="2662093">
                  <a:extLst>
                    <a:ext uri="{9D8B030D-6E8A-4147-A177-3AD203B41FA5}">
                      <a16:colId xmlns:a16="http://schemas.microsoft.com/office/drawing/2014/main" val="20000"/>
                    </a:ext>
                  </a:extLst>
                </a:gridCol>
                <a:gridCol w="2810515">
                  <a:extLst>
                    <a:ext uri="{9D8B030D-6E8A-4147-A177-3AD203B41FA5}">
                      <a16:colId xmlns:a16="http://schemas.microsoft.com/office/drawing/2014/main" val="20001"/>
                    </a:ext>
                  </a:extLst>
                </a:gridCol>
              </a:tblGrid>
              <a:tr h="333855">
                <a:tc>
                  <a:txBody>
                    <a:bodyPr/>
                    <a:lstStyle/>
                    <a:p>
                      <a:pPr indent="180340" algn="ctr">
                        <a:lnSpc>
                          <a:spcPct val="106000"/>
                        </a:lnSpc>
                        <a:spcAft>
                          <a:spcPts val="0"/>
                        </a:spcAft>
                      </a:pPr>
                      <a:r>
                        <a:rPr lang="en-CA" sz="1600" dirty="0">
                          <a:effectLst/>
                        </a:rPr>
                        <a:t>Age (years)</a:t>
                      </a:r>
                      <a:endParaRPr lang="en-CA" sz="1600" dirty="0">
                        <a:effectLst/>
                        <a:latin typeface="Calibri"/>
                        <a:ea typeface="Calibri"/>
                        <a:cs typeface="Times New Roman"/>
                      </a:endParaRPr>
                    </a:p>
                  </a:txBody>
                  <a:tcPr marL="68580" marR="68580" marT="0" marB="0"/>
                </a:tc>
                <a:tc>
                  <a:txBody>
                    <a:bodyPr/>
                    <a:lstStyle/>
                    <a:p>
                      <a:pPr indent="180340" algn="ctr">
                        <a:lnSpc>
                          <a:spcPct val="106000"/>
                        </a:lnSpc>
                        <a:spcAft>
                          <a:spcPts val="0"/>
                        </a:spcAft>
                      </a:pPr>
                      <a:r>
                        <a:rPr lang="en-CA" sz="1600">
                          <a:effectLst/>
                        </a:rPr>
                        <a:t>Salary ($)</a:t>
                      </a:r>
                      <a:endParaRPr lang="en-CA" sz="160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333855">
                <a:tc>
                  <a:txBody>
                    <a:bodyPr/>
                    <a:lstStyle/>
                    <a:p>
                      <a:pPr indent="180340" algn="ctr">
                        <a:lnSpc>
                          <a:spcPct val="106000"/>
                        </a:lnSpc>
                        <a:spcAft>
                          <a:spcPts val="0"/>
                        </a:spcAft>
                      </a:pPr>
                      <a:r>
                        <a:rPr lang="en-CA" sz="1600" dirty="0">
                          <a:effectLst/>
                        </a:rPr>
                        <a:t>25</a:t>
                      </a:r>
                      <a:endParaRPr lang="en-CA" sz="1600" dirty="0">
                        <a:effectLst/>
                        <a:latin typeface="Calibri"/>
                        <a:ea typeface="Calibri"/>
                        <a:cs typeface="Times New Roman"/>
                      </a:endParaRPr>
                    </a:p>
                  </a:txBody>
                  <a:tcPr marL="68580" marR="68580" marT="0" marB="0"/>
                </a:tc>
                <a:tc>
                  <a:txBody>
                    <a:bodyPr/>
                    <a:lstStyle/>
                    <a:p>
                      <a:pPr indent="180340" algn="ctr">
                        <a:lnSpc>
                          <a:spcPct val="106000"/>
                        </a:lnSpc>
                        <a:spcAft>
                          <a:spcPts val="0"/>
                        </a:spcAft>
                      </a:pPr>
                      <a:r>
                        <a:rPr lang="en-CA" sz="1600">
                          <a:effectLst/>
                        </a:rPr>
                        <a:t>135,000</a:t>
                      </a:r>
                      <a:endParaRPr lang="en-CA" sz="160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333855">
                <a:tc>
                  <a:txBody>
                    <a:bodyPr/>
                    <a:lstStyle/>
                    <a:p>
                      <a:pPr indent="180340" algn="ctr">
                        <a:lnSpc>
                          <a:spcPct val="106000"/>
                        </a:lnSpc>
                        <a:spcAft>
                          <a:spcPts val="0"/>
                        </a:spcAft>
                      </a:pPr>
                      <a:r>
                        <a:rPr lang="en-CA" sz="1600" dirty="0">
                          <a:effectLst/>
                        </a:rPr>
                        <a:t>55</a:t>
                      </a:r>
                      <a:endParaRPr lang="en-CA" sz="1600" dirty="0">
                        <a:effectLst/>
                        <a:latin typeface="Calibri"/>
                        <a:ea typeface="Calibri"/>
                        <a:cs typeface="Times New Roman"/>
                      </a:endParaRPr>
                    </a:p>
                  </a:txBody>
                  <a:tcPr marL="68580" marR="68580" marT="0" marB="0"/>
                </a:tc>
                <a:tc>
                  <a:txBody>
                    <a:bodyPr/>
                    <a:lstStyle/>
                    <a:p>
                      <a:pPr indent="180340" algn="ctr">
                        <a:lnSpc>
                          <a:spcPct val="106000"/>
                        </a:lnSpc>
                        <a:spcAft>
                          <a:spcPts val="0"/>
                        </a:spcAft>
                      </a:pPr>
                      <a:r>
                        <a:rPr lang="en-CA" sz="1600">
                          <a:effectLst/>
                        </a:rPr>
                        <a:t>260,000</a:t>
                      </a:r>
                      <a:endParaRPr lang="en-CA" sz="160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333855">
                <a:tc>
                  <a:txBody>
                    <a:bodyPr/>
                    <a:lstStyle/>
                    <a:p>
                      <a:pPr indent="180340" algn="ctr">
                        <a:lnSpc>
                          <a:spcPct val="106000"/>
                        </a:lnSpc>
                        <a:spcAft>
                          <a:spcPts val="0"/>
                        </a:spcAft>
                      </a:pPr>
                      <a:r>
                        <a:rPr lang="en-CA" sz="1600" dirty="0">
                          <a:effectLst/>
                        </a:rPr>
                        <a:t>27</a:t>
                      </a:r>
                      <a:endParaRPr lang="en-CA" sz="1600" dirty="0">
                        <a:effectLst/>
                        <a:latin typeface="Calibri"/>
                        <a:ea typeface="Calibri"/>
                        <a:cs typeface="Times New Roman"/>
                      </a:endParaRPr>
                    </a:p>
                  </a:txBody>
                  <a:tcPr marL="68580" marR="68580" marT="0" marB="0"/>
                </a:tc>
                <a:tc>
                  <a:txBody>
                    <a:bodyPr/>
                    <a:lstStyle/>
                    <a:p>
                      <a:pPr indent="180340" algn="ctr">
                        <a:lnSpc>
                          <a:spcPct val="106000"/>
                        </a:lnSpc>
                        <a:spcAft>
                          <a:spcPts val="0"/>
                        </a:spcAft>
                      </a:pPr>
                      <a:r>
                        <a:rPr lang="en-CA" sz="1600">
                          <a:effectLst/>
                        </a:rPr>
                        <a:t>105,000</a:t>
                      </a:r>
                      <a:endParaRPr lang="en-CA" sz="1600">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r h="333855">
                <a:tc>
                  <a:txBody>
                    <a:bodyPr/>
                    <a:lstStyle/>
                    <a:p>
                      <a:pPr indent="180340" algn="ctr">
                        <a:lnSpc>
                          <a:spcPct val="106000"/>
                        </a:lnSpc>
                        <a:spcAft>
                          <a:spcPts val="0"/>
                        </a:spcAft>
                      </a:pPr>
                      <a:r>
                        <a:rPr lang="en-CA" sz="1600" dirty="0">
                          <a:effectLst/>
                        </a:rPr>
                        <a:t>35</a:t>
                      </a:r>
                      <a:endParaRPr lang="en-CA" sz="1600" dirty="0">
                        <a:effectLst/>
                        <a:latin typeface="Calibri"/>
                        <a:ea typeface="Calibri"/>
                        <a:cs typeface="Times New Roman"/>
                      </a:endParaRPr>
                    </a:p>
                  </a:txBody>
                  <a:tcPr marL="68580" marR="68580" marT="0" marB="0"/>
                </a:tc>
                <a:tc>
                  <a:txBody>
                    <a:bodyPr/>
                    <a:lstStyle/>
                    <a:p>
                      <a:pPr indent="180340" algn="ctr">
                        <a:lnSpc>
                          <a:spcPct val="106000"/>
                        </a:lnSpc>
                        <a:spcAft>
                          <a:spcPts val="0"/>
                        </a:spcAft>
                      </a:pPr>
                      <a:r>
                        <a:rPr lang="en-CA" sz="1600">
                          <a:effectLst/>
                        </a:rPr>
                        <a:t>220,000</a:t>
                      </a:r>
                      <a:endParaRPr lang="en-CA" sz="1600">
                        <a:effectLst/>
                        <a:latin typeface="Calibri"/>
                        <a:ea typeface="Calibri"/>
                        <a:cs typeface="Times New Roman"/>
                      </a:endParaRPr>
                    </a:p>
                  </a:txBody>
                  <a:tcPr marL="68580" marR="68580" marT="0" marB="0"/>
                </a:tc>
                <a:extLst>
                  <a:ext uri="{0D108BD9-81ED-4DB2-BD59-A6C34878D82A}">
                    <a16:rowId xmlns:a16="http://schemas.microsoft.com/office/drawing/2014/main" val="10004"/>
                  </a:ext>
                </a:extLst>
              </a:tr>
              <a:tr h="333855">
                <a:tc>
                  <a:txBody>
                    <a:bodyPr/>
                    <a:lstStyle/>
                    <a:p>
                      <a:pPr indent="180340" algn="ctr">
                        <a:lnSpc>
                          <a:spcPct val="106000"/>
                        </a:lnSpc>
                        <a:spcAft>
                          <a:spcPts val="0"/>
                        </a:spcAft>
                      </a:pPr>
                      <a:r>
                        <a:rPr lang="en-CA" sz="1600" dirty="0">
                          <a:effectLst/>
                        </a:rPr>
                        <a:t>60</a:t>
                      </a:r>
                      <a:endParaRPr lang="en-CA" sz="1600" dirty="0">
                        <a:effectLst/>
                        <a:latin typeface="Calibri"/>
                        <a:ea typeface="Calibri"/>
                        <a:cs typeface="Times New Roman"/>
                      </a:endParaRPr>
                    </a:p>
                  </a:txBody>
                  <a:tcPr marL="68580" marR="68580" marT="0" marB="0"/>
                </a:tc>
                <a:tc>
                  <a:txBody>
                    <a:bodyPr/>
                    <a:lstStyle/>
                    <a:p>
                      <a:pPr indent="180340" algn="ctr">
                        <a:lnSpc>
                          <a:spcPct val="106000"/>
                        </a:lnSpc>
                        <a:spcAft>
                          <a:spcPts val="0"/>
                        </a:spcAft>
                      </a:pPr>
                      <a:r>
                        <a:rPr lang="en-CA" sz="1600">
                          <a:effectLst/>
                        </a:rPr>
                        <a:t>240,000</a:t>
                      </a:r>
                      <a:endParaRPr lang="en-CA" sz="1600">
                        <a:effectLst/>
                        <a:latin typeface="Calibri"/>
                        <a:ea typeface="Calibri"/>
                        <a:cs typeface="Times New Roman"/>
                      </a:endParaRPr>
                    </a:p>
                  </a:txBody>
                  <a:tcPr marL="68580" marR="68580" marT="0" marB="0"/>
                </a:tc>
                <a:extLst>
                  <a:ext uri="{0D108BD9-81ED-4DB2-BD59-A6C34878D82A}">
                    <a16:rowId xmlns:a16="http://schemas.microsoft.com/office/drawing/2014/main" val="10005"/>
                  </a:ext>
                </a:extLst>
              </a:tr>
              <a:tr h="333855">
                <a:tc>
                  <a:txBody>
                    <a:bodyPr/>
                    <a:lstStyle/>
                    <a:p>
                      <a:pPr indent="180340" algn="ctr">
                        <a:lnSpc>
                          <a:spcPct val="106000"/>
                        </a:lnSpc>
                        <a:spcAft>
                          <a:spcPts val="0"/>
                        </a:spcAft>
                      </a:pPr>
                      <a:r>
                        <a:rPr lang="en-CA" sz="1600">
                          <a:effectLst/>
                        </a:rPr>
                        <a:t>65</a:t>
                      </a:r>
                      <a:endParaRPr lang="en-CA" sz="1600">
                        <a:effectLst/>
                        <a:latin typeface="Calibri"/>
                        <a:ea typeface="Calibri"/>
                        <a:cs typeface="Times New Roman"/>
                      </a:endParaRPr>
                    </a:p>
                  </a:txBody>
                  <a:tcPr marL="68580" marR="68580" marT="0" marB="0"/>
                </a:tc>
                <a:tc>
                  <a:txBody>
                    <a:bodyPr/>
                    <a:lstStyle/>
                    <a:p>
                      <a:pPr indent="180340" algn="ctr">
                        <a:lnSpc>
                          <a:spcPct val="106000"/>
                        </a:lnSpc>
                        <a:spcAft>
                          <a:spcPts val="0"/>
                        </a:spcAft>
                      </a:pPr>
                      <a:r>
                        <a:rPr lang="en-CA" sz="1600" dirty="0">
                          <a:effectLst/>
                        </a:rPr>
                        <a:t>265,000</a:t>
                      </a:r>
                      <a:endParaRPr lang="en-CA" sz="1600" dirty="0">
                        <a:effectLst/>
                        <a:latin typeface="Calibri"/>
                        <a:ea typeface="Calibri"/>
                        <a:cs typeface="Times New Roman"/>
                      </a:endParaRPr>
                    </a:p>
                  </a:txBody>
                  <a:tcPr marL="68580" marR="68580" marT="0" marB="0"/>
                </a:tc>
                <a:extLst>
                  <a:ext uri="{0D108BD9-81ED-4DB2-BD59-A6C34878D82A}">
                    <a16:rowId xmlns:a16="http://schemas.microsoft.com/office/drawing/2014/main" val="10006"/>
                  </a:ext>
                </a:extLst>
              </a:tr>
              <a:tr h="333855">
                <a:tc>
                  <a:txBody>
                    <a:bodyPr/>
                    <a:lstStyle/>
                    <a:p>
                      <a:pPr indent="180340" algn="ctr">
                        <a:lnSpc>
                          <a:spcPct val="106000"/>
                        </a:lnSpc>
                        <a:spcAft>
                          <a:spcPts val="0"/>
                        </a:spcAft>
                      </a:pPr>
                      <a:r>
                        <a:rPr lang="en-CA" sz="1600">
                          <a:effectLst/>
                        </a:rPr>
                        <a:t>45</a:t>
                      </a:r>
                      <a:endParaRPr lang="en-CA" sz="1600">
                        <a:effectLst/>
                        <a:latin typeface="Calibri"/>
                        <a:ea typeface="Calibri"/>
                        <a:cs typeface="Times New Roman"/>
                      </a:endParaRPr>
                    </a:p>
                  </a:txBody>
                  <a:tcPr marL="68580" marR="68580" marT="0" marB="0"/>
                </a:tc>
                <a:tc>
                  <a:txBody>
                    <a:bodyPr/>
                    <a:lstStyle/>
                    <a:p>
                      <a:pPr indent="180340" algn="ctr">
                        <a:lnSpc>
                          <a:spcPct val="106000"/>
                        </a:lnSpc>
                        <a:spcAft>
                          <a:spcPts val="0"/>
                        </a:spcAft>
                      </a:pPr>
                      <a:r>
                        <a:rPr lang="en-CA" sz="1600" dirty="0">
                          <a:effectLst/>
                        </a:rPr>
                        <a:t>270,000</a:t>
                      </a:r>
                      <a:endParaRPr lang="en-CA" sz="1600" dirty="0">
                        <a:effectLst/>
                        <a:latin typeface="Calibri"/>
                        <a:ea typeface="Calibri"/>
                        <a:cs typeface="Times New Roman"/>
                      </a:endParaRPr>
                    </a:p>
                  </a:txBody>
                  <a:tcPr marL="68580" marR="68580" marT="0" marB="0"/>
                </a:tc>
                <a:extLst>
                  <a:ext uri="{0D108BD9-81ED-4DB2-BD59-A6C34878D82A}">
                    <a16:rowId xmlns:a16="http://schemas.microsoft.com/office/drawing/2014/main" val="10007"/>
                  </a:ext>
                </a:extLst>
              </a:tr>
              <a:tr h="333855">
                <a:tc>
                  <a:txBody>
                    <a:bodyPr/>
                    <a:lstStyle/>
                    <a:p>
                      <a:pPr indent="180340" algn="ctr">
                        <a:lnSpc>
                          <a:spcPct val="106000"/>
                        </a:lnSpc>
                        <a:spcAft>
                          <a:spcPts val="0"/>
                        </a:spcAft>
                      </a:pPr>
                      <a:r>
                        <a:rPr lang="en-CA" sz="1600">
                          <a:effectLst/>
                        </a:rPr>
                        <a:t>40</a:t>
                      </a:r>
                      <a:endParaRPr lang="en-CA" sz="1600">
                        <a:effectLst/>
                        <a:latin typeface="Calibri"/>
                        <a:ea typeface="Calibri"/>
                        <a:cs typeface="Times New Roman"/>
                      </a:endParaRPr>
                    </a:p>
                  </a:txBody>
                  <a:tcPr marL="68580" marR="68580" marT="0" marB="0"/>
                </a:tc>
                <a:tc>
                  <a:txBody>
                    <a:bodyPr/>
                    <a:lstStyle/>
                    <a:p>
                      <a:pPr indent="180340" algn="ctr">
                        <a:lnSpc>
                          <a:spcPct val="106000"/>
                        </a:lnSpc>
                        <a:spcAft>
                          <a:spcPts val="0"/>
                        </a:spcAft>
                      </a:pPr>
                      <a:r>
                        <a:rPr lang="en-CA" sz="1600" dirty="0">
                          <a:effectLst/>
                        </a:rPr>
                        <a:t>300,000</a:t>
                      </a:r>
                      <a:endParaRPr lang="en-CA" sz="1600" dirty="0">
                        <a:effectLst/>
                        <a:latin typeface="Calibri"/>
                        <a:ea typeface="Calibri"/>
                        <a:cs typeface="Times New Roman"/>
                      </a:endParaRPr>
                    </a:p>
                  </a:txBody>
                  <a:tcPr marL="68580" marR="68580" marT="0" marB="0"/>
                </a:tc>
                <a:extLst>
                  <a:ext uri="{0D108BD9-81ED-4DB2-BD59-A6C34878D82A}">
                    <a16:rowId xmlns:a16="http://schemas.microsoft.com/office/drawing/2014/main" val="10008"/>
                  </a:ext>
                </a:extLst>
              </a:tr>
              <a:tr h="333855">
                <a:tc>
                  <a:txBody>
                    <a:bodyPr/>
                    <a:lstStyle/>
                    <a:p>
                      <a:pPr indent="180340" algn="ctr">
                        <a:lnSpc>
                          <a:spcPct val="106000"/>
                        </a:lnSpc>
                        <a:spcAft>
                          <a:spcPts val="0"/>
                        </a:spcAft>
                      </a:pPr>
                      <a:r>
                        <a:rPr lang="en-CA" sz="1600">
                          <a:effectLst/>
                        </a:rPr>
                        <a:t>50</a:t>
                      </a:r>
                      <a:endParaRPr lang="en-CA" sz="1600">
                        <a:effectLst/>
                        <a:latin typeface="Calibri"/>
                        <a:ea typeface="Calibri"/>
                        <a:cs typeface="Times New Roman"/>
                      </a:endParaRPr>
                    </a:p>
                  </a:txBody>
                  <a:tcPr marL="68580" marR="68580" marT="0" marB="0"/>
                </a:tc>
                <a:tc>
                  <a:txBody>
                    <a:bodyPr/>
                    <a:lstStyle/>
                    <a:p>
                      <a:pPr indent="180340" algn="ctr">
                        <a:lnSpc>
                          <a:spcPct val="106000"/>
                        </a:lnSpc>
                        <a:spcAft>
                          <a:spcPts val="0"/>
                        </a:spcAft>
                      </a:pPr>
                      <a:r>
                        <a:rPr lang="en-CA" sz="1600" dirty="0">
                          <a:effectLst/>
                        </a:rPr>
                        <a:t>265,000</a:t>
                      </a:r>
                      <a:endParaRPr lang="en-CA" sz="1600" dirty="0">
                        <a:effectLst/>
                        <a:latin typeface="Calibri"/>
                        <a:ea typeface="Calibri"/>
                        <a:cs typeface="Times New Roman"/>
                      </a:endParaRPr>
                    </a:p>
                  </a:txBody>
                  <a:tcPr marL="68580" marR="68580" marT="0" marB="0"/>
                </a:tc>
                <a:extLst>
                  <a:ext uri="{0D108BD9-81ED-4DB2-BD59-A6C34878D82A}">
                    <a16:rowId xmlns:a16="http://schemas.microsoft.com/office/drawing/2014/main" val="10009"/>
                  </a:ext>
                </a:extLst>
              </a:tr>
              <a:tr h="333855">
                <a:tc>
                  <a:txBody>
                    <a:bodyPr/>
                    <a:lstStyle/>
                    <a:p>
                      <a:pPr indent="180340" algn="ctr">
                        <a:lnSpc>
                          <a:spcPct val="106000"/>
                        </a:lnSpc>
                        <a:spcAft>
                          <a:spcPts val="0"/>
                        </a:spcAft>
                      </a:pPr>
                      <a:r>
                        <a:rPr lang="en-CA" sz="1600">
                          <a:effectLst/>
                        </a:rPr>
                        <a:t>30</a:t>
                      </a:r>
                      <a:endParaRPr lang="en-CA" sz="1600">
                        <a:effectLst/>
                        <a:latin typeface="Calibri"/>
                        <a:ea typeface="Calibri"/>
                        <a:cs typeface="Times New Roman"/>
                      </a:endParaRPr>
                    </a:p>
                  </a:txBody>
                  <a:tcPr marL="68580" marR="68580" marT="0" marB="0"/>
                </a:tc>
                <a:tc>
                  <a:txBody>
                    <a:bodyPr/>
                    <a:lstStyle/>
                    <a:p>
                      <a:pPr indent="180340" algn="ctr">
                        <a:lnSpc>
                          <a:spcPct val="106000"/>
                        </a:lnSpc>
                        <a:spcAft>
                          <a:spcPts val="0"/>
                        </a:spcAft>
                      </a:pPr>
                      <a:r>
                        <a:rPr lang="en-CA" sz="1600" dirty="0">
                          <a:effectLst/>
                        </a:rPr>
                        <a:t>105,000</a:t>
                      </a:r>
                      <a:endParaRPr lang="en-CA" sz="1600" dirty="0">
                        <a:effectLst/>
                        <a:latin typeface="Calibri"/>
                        <a:ea typeface="Calibri"/>
                        <a:cs typeface="Times New Roman"/>
                      </a:endParaRPr>
                    </a:p>
                  </a:txBody>
                  <a:tcPr marL="68580" marR="68580" marT="0" marB="0"/>
                </a:tc>
                <a:extLst>
                  <a:ext uri="{0D108BD9-81ED-4DB2-BD59-A6C34878D82A}">
                    <a16:rowId xmlns:a16="http://schemas.microsoft.com/office/drawing/2014/main" val="10010"/>
                  </a:ext>
                </a:extLst>
              </a:tr>
            </a:tbl>
          </a:graphicData>
        </a:graphic>
      </p:graphicFrame>
      <p:sp>
        <p:nvSpPr>
          <p:cNvPr id="5" name="Slide Number Placeholder 4"/>
          <p:cNvSpPr>
            <a:spLocks noGrp="1"/>
          </p:cNvSpPr>
          <p:nvPr>
            <p:ph type="sldNum" sz="quarter" idx="12"/>
          </p:nvPr>
        </p:nvSpPr>
        <p:spPr/>
        <p:txBody>
          <a:bodyPr/>
          <a:lstStyle/>
          <a:p>
            <a:fld id="{F979D778-5668-409F-BE61-8F31D5437AFC}" type="slidenum">
              <a:rPr lang="en-CA" smtClean="0"/>
              <a:t>14</a:t>
            </a:fld>
            <a:endParaRPr lang="en-CA"/>
          </a:p>
        </p:txBody>
      </p:sp>
    </p:spTree>
    <p:extLst>
      <p:ext uri="{BB962C8B-B14F-4D97-AF65-F5344CB8AC3E}">
        <p14:creationId xmlns:p14="http://schemas.microsoft.com/office/powerpoint/2010/main" val="4072202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Toy Example </a:t>
            </a:r>
            <a:r>
              <a:rPr lang="en-US" sz="2400" dirty="0"/>
              <a:t>continued</a:t>
            </a:r>
            <a:endParaRPr lang="en-CA"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apply regularization to the model:</a:t>
                </a:r>
              </a:p>
              <a:p>
                <a:pPr marL="0" indent="0" algn="ctr">
                  <a:buNone/>
                </a:pPr>
                <a:endParaRPr lang="en-US" dirty="0"/>
              </a:p>
              <a:p>
                <a:pPr marL="0" indent="0" algn="ctr">
                  <a:buNone/>
                </a:pPr>
                <a14:m>
                  <m:oMath xmlns:m="http://schemas.openxmlformats.org/officeDocument/2006/math">
                    <m:r>
                      <a:rPr lang="en-US" b="0" i="1" smtClean="0">
                        <a:latin typeface="Cambria Math"/>
                      </a:rPr>
                      <m:t>𝑌</m:t>
                    </m:r>
                    <m:r>
                      <a:rPr lang="en-US" b="0" i="1" smtClean="0">
                        <a:latin typeface="Cambria Math"/>
                      </a:rPr>
                      <m:t>=</m:t>
                    </m:r>
                    <m:r>
                      <a:rPr lang="en-US" b="0" i="1" smtClean="0">
                        <a:latin typeface="Cambria Math"/>
                      </a:rPr>
                      <m:t>𝑎</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1</m:t>
                        </m:r>
                      </m:sub>
                    </m:sSub>
                    <m:r>
                      <a:rPr lang="en-US" b="0" i="1" smtClean="0">
                        <a:latin typeface="Cambria Math"/>
                      </a:rPr>
                      <m:t>𝑋</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2</m:t>
                        </m:r>
                      </m:sub>
                    </m:sSub>
                    <m:sSup>
                      <m:sSupPr>
                        <m:ctrlPr>
                          <a:rPr lang="en-US" b="0" i="1" smtClean="0">
                            <a:latin typeface="Cambria Math" panose="02040503050406030204" pitchFamily="18" charset="0"/>
                          </a:rPr>
                        </m:ctrlPr>
                      </m:sSupPr>
                      <m:e>
                        <m:r>
                          <a:rPr lang="en-US" b="0" i="1" smtClean="0">
                            <a:latin typeface="Cambria Math"/>
                          </a:rPr>
                          <m:t>𝑋</m:t>
                        </m:r>
                      </m:e>
                      <m:sup>
                        <m:r>
                          <a:rPr lang="en-US" b="0" i="1" smtClean="0">
                            <a:latin typeface="Cambria Math"/>
                          </a:rPr>
                          <m:t>2</m:t>
                        </m:r>
                      </m:sup>
                    </m:sSup>
                  </m:oMath>
                </a14:m>
                <a:r>
                  <a:rPr lang="en-US" dirty="0"/>
                  <a:t> </a:t>
                </a:r>
                <a14:m>
                  <m:oMath xmlns:m="http://schemas.openxmlformats.org/officeDocument/2006/math">
                    <m:r>
                      <a:rPr lang="en-US" i="1">
                        <a:latin typeface="Cambria Math"/>
                      </a:rPr>
                      <m:t>+</m:t>
                    </m:r>
                    <m:sSub>
                      <m:sSubPr>
                        <m:ctrlPr>
                          <a:rPr lang="en-US" i="1">
                            <a:latin typeface="Cambria Math" panose="02040503050406030204" pitchFamily="18" charset="0"/>
                          </a:rPr>
                        </m:ctrlPr>
                      </m:sSubPr>
                      <m:e>
                        <m:r>
                          <a:rPr lang="en-US" i="1">
                            <a:latin typeface="Cambria Math"/>
                          </a:rPr>
                          <m:t>𝑏</m:t>
                        </m:r>
                      </m:e>
                      <m:sub>
                        <m:r>
                          <a:rPr lang="en-US" b="0" i="1" smtClean="0">
                            <a:latin typeface="Cambria Math"/>
                          </a:rPr>
                          <m:t>3</m:t>
                        </m:r>
                      </m:sub>
                    </m:sSub>
                    <m:sSup>
                      <m:sSupPr>
                        <m:ctrlPr>
                          <a:rPr lang="en-US" i="1">
                            <a:latin typeface="Cambria Math" panose="02040503050406030204" pitchFamily="18" charset="0"/>
                          </a:rPr>
                        </m:ctrlPr>
                      </m:sSupPr>
                      <m:e>
                        <m:r>
                          <a:rPr lang="en-US" i="1">
                            <a:latin typeface="Cambria Math"/>
                          </a:rPr>
                          <m:t>𝑋</m:t>
                        </m:r>
                      </m:e>
                      <m:sup>
                        <m:r>
                          <a:rPr lang="en-US" b="0" i="1" smtClean="0">
                            <a:latin typeface="Cambria Math"/>
                          </a:rPr>
                          <m:t>3</m:t>
                        </m:r>
                      </m:sup>
                    </m:sSup>
                  </m:oMath>
                </a14:m>
                <a:r>
                  <a:rPr lang="en-US" dirty="0"/>
                  <a:t> </a:t>
                </a:r>
                <a14:m>
                  <m:oMath xmlns:m="http://schemas.openxmlformats.org/officeDocument/2006/math">
                    <m:r>
                      <a:rPr lang="en-US" i="1">
                        <a:latin typeface="Cambria Math"/>
                      </a:rPr>
                      <m:t>+</m:t>
                    </m:r>
                    <m:sSub>
                      <m:sSubPr>
                        <m:ctrlPr>
                          <a:rPr lang="en-US" i="1">
                            <a:latin typeface="Cambria Math" panose="02040503050406030204" pitchFamily="18" charset="0"/>
                          </a:rPr>
                        </m:ctrlPr>
                      </m:sSubPr>
                      <m:e>
                        <m:r>
                          <a:rPr lang="en-US" i="1">
                            <a:latin typeface="Cambria Math"/>
                          </a:rPr>
                          <m:t>𝑏</m:t>
                        </m:r>
                      </m:e>
                      <m:sub>
                        <m:r>
                          <a:rPr lang="en-US" b="0" i="1" smtClean="0">
                            <a:latin typeface="Cambria Math"/>
                          </a:rPr>
                          <m:t>4</m:t>
                        </m:r>
                      </m:sub>
                    </m:sSub>
                    <m:sSup>
                      <m:sSupPr>
                        <m:ctrlPr>
                          <a:rPr lang="en-US" i="1">
                            <a:latin typeface="Cambria Math" panose="02040503050406030204" pitchFamily="18" charset="0"/>
                          </a:rPr>
                        </m:ctrlPr>
                      </m:sSupPr>
                      <m:e>
                        <m:r>
                          <a:rPr lang="en-US" i="1">
                            <a:latin typeface="Cambria Math"/>
                          </a:rPr>
                          <m:t>𝑋</m:t>
                        </m:r>
                      </m:e>
                      <m:sup>
                        <m:r>
                          <a:rPr lang="en-US" b="0" i="1" smtClean="0">
                            <a:latin typeface="Cambria Math"/>
                          </a:rPr>
                          <m:t>4</m:t>
                        </m:r>
                      </m:sup>
                    </m:sSup>
                  </m:oMath>
                </a14:m>
                <a:r>
                  <a:rPr lang="en-US" dirty="0"/>
                  <a:t> </a:t>
                </a:r>
                <a14:m>
                  <m:oMath xmlns:m="http://schemas.openxmlformats.org/officeDocument/2006/math">
                    <m:r>
                      <a:rPr lang="en-US" i="1">
                        <a:latin typeface="Cambria Math"/>
                      </a:rPr>
                      <m:t>+</m:t>
                    </m:r>
                    <m:sSub>
                      <m:sSubPr>
                        <m:ctrlPr>
                          <a:rPr lang="en-US" i="1">
                            <a:latin typeface="Cambria Math" panose="02040503050406030204" pitchFamily="18" charset="0"/>
                          </a:rPr>
                        </m:ctrlPr>
                      </m:sSubPr>
                      <m:e>
                        <m:r>
                          <a:rPr lang="en-US" i="1">
                            <a:latin typeface="Cambria Math"/>
                          </a:rPr>
                          <m:t>𝑏</m:t>
                        </m:r>
                      </m:e>
                      <m:sub>
                        <m:r>
                          <a:rPr lang="en-US" b="0" i="1" smtClean="0">
                            <a:latin typeface="Cambria Math"/>
                          </a:rPr>
                          <m:t>5</m:t>
                        </m:r>
                      </m:sub>
                    </m:sSub>
                    <m:sSup>
                      <m:sSupPr>
                        <m:ctrlPr>
                          <a:rPr lang="en-US" i="1">
                            <a:latin typeface="Cambria Math" panose="02040503050406030204" pitchFamily="18" charset="0"/>
                          </a:rPr>
                        </m:ctrlPr>
                      </m:sSupPr>
                      <m:e>
                        <m:r>
                          <a:rPr lang="en-US" i="1">
                            <a:latin typeface="Cambria Math"/>
                          </a:rPr>
                          <m:t>𝑋</m:t>
                        </m:r>
                      </m:e>
                      <m:sup>
                        <m:r>
                          <a:rPr lang="en-US" b="0" i="1" smtClean="0">
                            <a:latin typeface="Cambria Math"/>
                          </a:rPr>
                          <m:t>5</m:t>
                        </m:r>
                      </m:sup>
                    </m:sSup>
                  </m:oMath>
                </a14:m>
                <a:endParaRPr lang="en-CA" dirty="0"/>
              </a:p>
              <a:p>
                <a:pPr marL="0" indent="0" algn="ctr">
                  <a:buNone/>
                </a:pPr>
                <a:endParaRPr lang="en-US" dirty="0"/>
              </a:p>
              <a:p>
                <a:pPr marL="0" indent="0">
                  <a:buNone/>
                </a:pPr>
                <a:r>
                  <a:rPr lang="en-US" dirty="0"/>
                  <a:t>    where </a:t>
                </a:r>
                <a:r>
                  <a:rPr lang="en-US" i="1" dirty="0">
                    <a:latin typeface="+mj-lt"/>
                  </a:rPr>
                  <a:t>Y</a:t>
                </a:r>
                <a:r>
                  <a:rPr lang="en-US" dirty="0"/>
                  <a:t> is salary and </a:t>
                </a:r>
                <a:r>
                  <a:rPr lang="en-US" i="1" dirty="0">
                    <a:latin typeface="+mj-lt"/>
                  </a:rPr>
                  <a:t>X</a:t>
                </a:r>
                <a:r>
                  <a:rPr lang="en-US" dirty="0"/>
                  <a:t> is age</a:t>
                </a:r>
              </a:p>
              <a:p>
                <a:pPr marL="0" indent="0">
                  <a:buNone/>
                </a:pPr>
                <a:endParaRPr lang="en-US" dirty="0"/>
              </a:p>
              <a:p>
                <a:pPr marL="0" indent="0">
                  <a:buNone/>
                </a:pPr>
                <a:r>
                  <a:rPr lang="en-US" dirty="0"/>
                  <a:t>File: ToyExample.xlsx     </a:t>
                </a:r>
                <a:r>
                  <a:rPr lang="en-US" sz="1400" dirty="0"/>
                  <a:t>© </a:t>
                </a:r>
                <a:r>
                  <a:rPr lang="en-US" sz="1400" dirty="0" err="1"/>
                  <a:t>J.Hull</a:t>
                </a: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41" t="-889"/>
                </a:stretch>
              </a:blipFill>
            </p:spPr>
            <p:txBody>
              <a:bodyPr/>
              <a:lstStyle/>
              <a:p>
                <a:r>
                  <a:rPr lang="it-IT">
                    <a:noFill/>
                  </a:rPr>
                  <a:t> </a:t>
                </a:r>
              </a:p>
            </p:txBody>
          </p:sp>
        </mc:Fallback>
      </mc:AlternateContent>
      <p:sp>
        <p:nvSpPr>
          <p:cNvPr id="5" name="Slide Number Placeholder 4"/>
          <p:cNvSpPr>
            <a:spLocks noGrp="1"/>
          </p:cNvSpPr>
          <p:nvPr>
            <p:ph type="sldNum" sz="quarter" idx="12"/>
          </p:nvPr>
        </p:nvSpPr>
        <p:spPr/>
        <p:txBody>
          <a:bodyPr/>
          <a:lstStyle/>
          <a:p>
            <a:fld id="{F979D778-5668-409F-BE61-8F31D5437AFC}" type="slidenum">
              <a:rPr lang="en-CA" smtClean="0"/>
              <a:t>15</a:t>
            </a:fld>
            <a:endParaRPr lang="en-CA"/>
          </a:p>
        </p:txBody>
      </p:sp>
    </p:spTree>
    <p:extLst>
      <p:ext uri="{BB962C8B-B14F-4D97-AF65-F5344CB8AC3E}">
        <p14:creationId xmlns:p14="http://schemas.microsoft.com/office/powerpoint/2010/main" val="3942570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063" y="930275"/>
            <a:ext cx="7772400" cy="554509"/>
          </a:xfrm>
        </p:spPr>
        <p:txBody>
          <a:bodyPr/>
          <a:lstStyle/>
          <a:p>
            <a:r>
              <a:rPr lang="en-US" dirty="0"/>
              <a:t>Ridge Results</a:t>
            </a:r>
            <a:endParaRPr lang="en-CA" dirty="0"/>
          </a:p>
        </p:txBody>
      </p:sp>
      <p:graphicFrame>
        <p:nvGraphicFramePr>
          <p:cNvPr id="4" name="Table 3"/>
          <p:cNvGraphicFramePr>
            <a:graphicFrameLocks noGrp="1"/>
          </p:cNvGraphicFramePr>
          <p:nvPr>
            <p:extLst>
              <p:ext uri="{D42A27DB-BD31-4B8C-83A1-F6EECF244321}">
                <p14:modId xmlns:p14="http://schemas.microsoft.com/office/powerpoint/2010/main" val="3618574932"/>
              </p:ext>
            </p:extLst>
          </p:nvPr>
        </p:nvGraphicFramePr>
        <p:xfrm>
          <a:off x="567867" y="1647953"/>
          <a:ext cx="7128792" cy="2088232"/>
        </p:xfrm>
        <a:graphic>
          <a:graphicData uri="http://schemas.openxmlformats.org/drawingml/2006/table">
            <a:tbl>
              <a:tblPr firstRow="1" firstCol="1" bandRow="1">
                <a:tableStyleId>{5940675A-B579-460E-94D1-54222C63F5DA}</a:tableStyleId>
              </a:tblPr>
              <a:tblGrid>
                <a:gridCol w="760714">
                  <a:extLst>
                    <a:ext uri="{9D8B030D-6E8A-4147-A177-3AD203B41FA5}">
                      <a16:colId xmlns:a16="http://schemas.microsoft.com/office/drawing/2014/main" val="20000"/>
                    </a:ext>
                  </a:extLst>
                </a:gridCol>
                <a:gridCol w="905120">
                  <a:extLst>
                    <a:ext uri="{9D8B030D-6E8A-4147-A177-3AD203B41FA5}">
                      <a16:colId xmlns:a16="http://schemas.microsoft.com/office/drawing/2014/main" val="20001"/>
                    </a:ext>
                  </a:extLst>
                </a:gridCol>
                <a:gridCol w="1075315">
                  <a:extLst>
                    <a:ext uri="{9D8B030D-6E8A-4147-A177-3AD203B41FA5}">
                      <a16:colId xmlns:a16="http://schemas.microsoft.com/office/drawing/2014/main" val="20002"/>
                    </a:ext>
                  </a:extLst>
                </a:gridCol>
                <a:gridCol w="1094654">
                  <a:extLst>
                    <a:ext uri="{9D8B030D-6E8A-4147-A177-3AD203B41FA5}">
                      <a16:colId xmlns:a16="http://schemas.microsoft.com/office/drawing/2014/main" val="20003"/>
                    </a:ext>
                  </a:extLst>
                </a:gridCol>
                <a:gridCol w="1095944">
                  <a:extLst>
                    <a:ext uri="{9D8B030D-6E8A-4147-A177-3AD203B41FA5}">
                      <a16:colId xmlns:a16="http://schemas.microsoft.com/office/drawing/2014/main" val="20004"/>
                    </a:ext>
                  </a:extLst>
                </a:gridCol>
                <a:gridCol w="1099811">
                  <a:extLst>
                    <a:ext uri="{9D8B030D-6E8A-4147-A177-3AD203B41FA5}">
                      <a16:colId xmlns:a16="http://schemas.microsoft.com/office/drawing/2014/main" val="20005"/>
                    </a:ext>
                  </a:extLst>
                </a:gridCol>
                <a:gridCol w="1097234">
                  <a:extLst>
                    <a:ext uri="{9D8B030D-6E8A-4147-A177-3AD203B41FA5}">
                      <a16:colId xmlns:a16="http://schemas.microsoft.com/office/drawing/2014/main" val="20006"/>
                    </a:ext>
                  </a:extLst>
                </a:gridCol>
              </a:tblGrid>
              <a:tr h="576064">
                <a:tc>
                  <a:txBody>
                    <a:bodyPr/>
                    <a:lstStyle/>
                    <a:p>
                      <a:pPr algn="ctr">
                        <a:lnSpc>
                          <a:spcPct val="106000"/>
                        </a:lnSpc>
                        <a:spcAft>
                          <a:spcPts val="0"/>
                        </a:spcAft>
                        <a:tabLst>
                          <a:tab pos="1260475" algn="l"/>
                        </a:tabLst>
                      </a:pPr>
                      <a:r>
                        <a:rPr lang="en-CA" sz="1600" dirty="0">
                          <a:effectLst/>
                          <a:latin typeface="Symbol" panose="05050102010706020507" pitchFamily="18" charset="2"/>
                        </a:rPr>
                        <a:t>l</a:t>
                      </a:r>
                      <a:endParaRPr lang="en-CA" sz="1600" dirty="0">
                        <a:effectLst/>
                        <a:latin typeface="Symbol" panose="05050102010706020507" pitchFamily="18" charset="2"/>
                        <a:ea typeface="Calibri"/>
                        <a:cs typeface="Times New Roman"/>
                      </a:endParaRPr>
                    </a:p>
                  </a:txBody>
                  <a:tcPr marL="68580" marR="68580" marT="0" marB="0"/>
                </a:tc>
                <a:tc>
                  <a:txBody>
                    <a:bodyPr/>
                    <a:lstStyle/>
                    <a:p>
                      <a:pPr algn="ctr">
                        <a:lnSpc>
                          <a:spcPct val="106000"/>
                        </a:lnSpc>
                        <a:spcAft>
                          <a:spcPts val="0"/>
                        </a:spcAft>
                        <a:tabLst>
                          <a:tab pos="1260475" algn="l"/>
                        </a:tabLst>
                      </a:pPr>
                      <a:r>
                        <a:rPr lang="en-CA" sz="1600" i="1" dirty="0">
                          <a:effectLst/>
                          <a:latin typeface="+mj-lt"/>
                        </a:rPr>
                        <a:t>a</a:t>
                      </a:r>
                      <a:endParaRPr lang="en-CA" sz="1600" i="1" dirty="0">
                        <a:effectLst/>
                        <a:latin typeface="+mj-lt"/>
                        <a:ea typeface="Calibri"/>
                        <a:cs typeface="Times New Roman"/>
                      </a:endParaRPr>
                    </a:p>
                  </a:txBody>
                  <a:tcPr marL="68580" marR="68580" marT="0" marB="0"/>
                </a:tc>
                <a:tc>
                  <a:txBody>
                    <a:bodyPr/>
                    <a:lstStyle/>
                    <a:p>
                      <a:pPr algn="ctr">
                        <a:lnSpc>
                          <a:spcPct val="106000"/>
                        </a:lnSpc>
                        <a:spcAft>
                          <a:spcPts val="0"/>
                        </a:spcAft>
                        <a:tabLst>
                          <a:tab pos="1260475" algn="l"/>
                        </a:tabLst>
                      </a:pPr>
                      <a:r>
                        <a:rPr lang="en-CA" sz="1600" i="1" dirty="0">
                          <a:effectLst/>
                          <a:latin typeface="+mj-lt"/>
                        </a:rPr>
                        <a:t>b</a:t>
                      </a:r>
                      <a:r>
                        <a:rPr lang="en-CA" sz="1600" i="0" baseline="-25000" dirty="0">
                          <a:effectLst/>
                          <a:latin typeface="+mj-lt"/>
                        </a:rPr>
                        <a:t>1</a:t>
                      </a:r>
                      <a:endParaRPr lang="en-CA" sz="1600" i="0" dirty="0">
                        <a:effectLst/>
                        <a:latin typeface="+mj-lt"/>
                        <a:ea typeface="Calibri"/>
                        <a:cs typeface="Times New Roman"/>
                      </a:endParaRPr>
                    </a:p>
                  </a:txBody>
                  <a:tcPr marL="68580" marR="68580" marT="0" marB="0"/>
                </a:tc>
                <a:tc>
                  <a:txBody>
                    <a:bodyPr/>
                    <a:lstStyle/>
                    <a:p>
                      <a:pPr algn="ctr">
                        <a:lnSpc>
                          <a:spcPct val="106000"/>
                        </a:lnSpc>
                        <a:spcAft>
                          <a:spcPts val="0"/>
                        </a:spcAft>
                        <a:tabLst>
                          <a:tab pos="1260475" algn="l"/>
                        </a:tabLst>
                      </a:pPr>
                      <a:r>
                        <a:rPr lang="en-CA" sz="1600" i="1" dirty="0">
                          <a:effectLst/>
                          <a:latin typeface="+mj-lt"/>
                        </a:rPr>
                        <a:t>b</a:t>
                      </a:r>
                      <a:r>
                        <a:rPr lang="en-CA" sz="1600" i="0" baseline="-25000" dirty="0">
                          <a:effectLst/>
                          <a:latin typeface="+mj-lt"/>
                        </a:rPr>
                        <a:t>2</a:t>
                      </a:r>
                      <a:endParaRPr lang="en-CA" sz="1600" i="0" dirty="0">
                        <a:effectLst/>
                        <a:latin typeface="+mj-lt"/>
                        <a:ea typeface="Calibri"/>
                        <a:cs typeface="Times New Roman"/>
                      </a:endParaRPr>
                    </a:p>
                  </a:txBody>
                  <a:tcPr marL="68580" marR="68580" marT="0" marB="0"/>
                </a:tc>
                <a:tc>
                  <a:txBody>
                    <a:bodyPr/>
                    <a:lstStyle/>
                    <a:p>
                      <a:pPr algn="ctr">
                        <a:lnSpc>
                          <a:spcPct val="106000"/>
                        </a:lnSpc>
                        <a:spcAft>
                          <a:spcPts val="0"/>
                        </a:spcAft>
                        <a:tabLst>
                          <a:tab pos="1260475" algn="l"/>
                        </a:tabLst>
                      </a:pPr>
                      <a:r>
                        <a:rPr lang="en-CA" sz="1600" i="1" dirty="0">
                          <a:effectLst/>
                          <a:latin typeface="+mj-lt"/>
                        </a:rPr>
                        <a:t>b</a:t>
                      </a:r>
                      <a:r>
                        <a:rPr lang="en-CA" sz="1600" i="0" baseline="-25000" dirty="0">
                          <a:effectLst/>
                          <a:latin typeface="+mj-lt"/>
                        </a:rPr>
                        <a:t>3</a:t>
                      </a:r>
                      <a:endParaRPr lang="en-CA" sz="1600" i="0" dirty="0">
                        <a:effectLst/>
                        <a:latin typeface="+mj-lt"/>
                        <a:ea typeface="Calibri"/>
                        <a:cs typeface="Times New Roman"/>
                      </a:endParaRPr>
                    </a:p>
                  </a:txBody>
                  <a:tcPr marL="68580" marR="68580" marT="0" marB="0"/>
                </a:tc>
                <a:tc>
                  <a:txBody>
                    <a:bodyPr/>
                    <a:lstStyle/>
                    <a:p>
                      <a:pPr algn="ctr">
                        <a:lnSpc>
                          <a:spcPct val="106000"/>
                        </a:lnSpc>
                        <a:spcAft>
                          <a:spcPts val="0"/>
                        </a:spcAft>
                        <a:tabLst>
                          <a:tab pos="1260475" algn="l"/>
                        </a:tabLst>
                      </a:pPr>
                      <a:r>
                        <a:rPr lang="en-CA" sz="1600" i="1" dirty="0">
                          <a:effectLst/>
                          <a:latin typeface="+mj-lt"/>
                        </a:rPr>
                        <a:t>b</a:t>
                      </a:r>
                      <a:r>
                        <a:rPr lang="en-CA" sz="1600" i="0" baseline="-25000" dirty="0">
                          <a:effectLst/>
                          <a:latin typeface="+mj-lt"/>
                        </a:rPr>
                        <a:t>4</a:t>
                      </a:r>
                      <a:endParaRPr lang="en-CA" sz="1600" i="0" dirty="0">
                        <a:effectLst/>
                        <a:latin typeface="+mj-lt"/>
                        <a:ea typeface="Calibri"/>
                        <a:cs typeface="Times New Roman"/>
                      </a:endParaRPr>
                    </a:p>
                  </a:txBody>
                  <a:tcPr marL="68580" marR="68580" marT="0" marB="0"/>
                </a:tc>
                <a:tc>
                  <a:txBody>
                    <a:bodyPr/>
                    <a:lstStyle/>
                    <a:p>
                      <a:pPr algn="ctr">
                        <a:lnSpc>
                          <a:spcPct val="106000"/>
                        </a:lnSpc>
                        <a:spcAft>
                          <a:spcPts val="0"/>
                        </a:spcAft>
                        <a:tabLst>
                          <a:tab pos="1260475" algn="l"/>
                        </a:tabLst>
                      </a:pPr>
                      <a:r>
                        <a:rPr lang="en-CA" sz="1600" i="1" dirty="0">
                          <a:effectLst/>
                          <a:latin typeface="+mj-lt"/>
                        </a:rPr>
                        <a:t>b</a:t>
                      </a:r>
                      <a:r>
                        <a:rPr lang="en-CA" sz="1600" i="0" baseline="-25000" dirty="0">
                          <a:effectLst/>
                          <a:latin typeface="+mj-lt"/>
                        </a:rPr>
                        <a:t>5</a:t>
                      </a:r>
                      <a:endParaRPr lang="en-CA" sz="1600" i="0" dirty="0">
                        <a:effectLst/>
                        <a:latin typeface="+mj-lt"/>
                        <a:ea typeface="Calibri"/>
                        <a:cs typeface="Times New Roman"/>
                      </a:endParaRPr>
                    </a:p>
                  </a:txBody>
                  <a:tcPr marL="68580" marR="68580" marT="0" marB="0"/>
                </a:tc>
                <a:extLst>
                  <a:ext uri="{0D108BD9-81ED-4DB2-BD59-A6C34878D82A}">
                    <a16:rowId xmlns:a16="http://schemas.microsoft.com/office/drawing/2014/main" val="10000"/>
                  </a:ext>
                </a:extLst>
              </a:tr>
              <a:tr h="504056">
                <a:tc>
                  <a:txBody>
                    <a:bodyPr/>
                    <a:lstStyle/>
                    <a:p>
                      <a:pPr algn="ctr">
                        <a:lnSpc>
                          <a:spcPct val="106000"/>
                        </a:lnSpc>
                        <a:spcAft>
                          <a:spcPts val="0"/>
                        </a:spcAft>
                        <a:tabLst>
                          <a:tab pos="1260475" algn="l"/>
                        </a:tabLst>
                      </a:pPr>
                      <a:r>
                        <a:rPr lang="en-US" sz="1600" dirty="0">
                          <a:effectLst/>
                          <a:latin typeface="Calibri"/>
                          <a:ea typeface="Calibri"/>
                          <a:cs typeface="Times New Roman"/>
                        </a:rPr>
                        <a:t>0</a:t>
                      </a:r>
                      <a:endParaRPr lang="en-CA" sz="1600" dirty="0">
                        <a:effectLst/>
                        <a:latin typeface="Calibri"/>
                        <a:ea typeface="Calibri"/>
                        <a:cs typeface="Times New Roman"/>
                      </a:endParaRPr>
                    </a:p>
                  </a:txBody>
                  <a:tcPr marL="68580" marR="68580" marT="0" marB="0"/>
                </a:tc>
                <a:tc>
                  <a:txBody>
                    <a:bodyPr/>
                    <a:lstStyle/>
                    <a:p>
                      <a:pPr algn="ctr">
                        <a:lnSpc>
                          <a:spcPct val="106000"/>
                        </a:lnSpc>
                        <a:spcAft>
                          <a:spcPts val="0"/>
                        </a:spcAft>
                        <a:tabLst>
                          <a:tab pos="1260475" algn="l"/>
                        </a:tabLst>
                      </a:pPr>
                      <a:r>
                        <a:rPr lang="en-US" sz="1600" dirty="0">
                          <a:effectLst/>
                          <a:latin typeface="+mj-lt"/>
                          <a:ea typeface="Calibri"/>
                          <a:cs typeface="Times New Roman"/>
                        </a:rPr>
                        <a:t>216.5</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tabLst>
                          <a:tab pos="1260475" algn="l"/>
                        </a:tabLst>
                      </a:pPr>
                      <a:r>
                        <a:rPr lang="en-CA" sz="1600" dirty="0">
                          <a:effectLst/>
                          <a:latin typeface="+mj-lt"/>
                          <a:ea typeface="Calibri"/>
                          <a:cs typeface="Times New Roman"/>
                        </a:rPr>
                        <a:t>−32,623</a:t>
                      </a:r>
                    </a:p>
                  </a:txBody>
                  <a:tcPr marL="68580" marR="68580" marT="0" marB="0"/>
                </a:tc>
                <a:tc>
                  <a:txBody>
                    <a:bodyPr/>
                    <a:lstStyle/>
                    <a:p>
                      <a:pPr algn="ctr">
                        <a:lnSpc>
                          <a:spcPct val="106000"/>
                        </a:lnSpc>
                        <a:spcAft>
                          <a:spcPts val="0"/>
                        </a:spcAft>
                        <a:tabLst>
                          <a:tab pos="1260475" algn="l"/>
                        </a:tabLst>
                      </a:pPr>
                      <a:r>
                        <a:rPr lang="en-US" sz="1600" dirty="0">
                          <a:effectLst/>
                          <a:latin typeface="+mj-lt"/>
                          <a:ea typeface="Calibri"/>
                          <a:cs typeface="Times New Roman"/>
                        </a:rPr>
                        <a:t>135,403</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tabLst>
                          <a:tab pos="1260475" algn="l"/>
                        </a:tabLst>
                      </a:pPr>
                      <a:r>
                        <a:rPr lang="en-CA" sz="1600" kern="1200" dirty="0">
                          <a:solidFill>
                            <a:schemeClr val="tx1"/>
                          </a:solidFill>
                          <a:effectLst/>
                          <a:latin typeface="+mn-lt"/>
                          <a:ea typeface="Calibri"/>
                          <a:cs typeface="Times New Roman"/>
                        </a:rPr>
                        <a:t>−215,493</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tabLst>
                          <a:tab pos="1260475" algn="l"/>
                        </a:tabLst>
                      </a:pPr>
                      <a:r>
                        <a:rPr lang="en-US" sz="1600" dirty="0">
                          <a:effectLst/>
                          <a:latin typeface="+mj-lt"/>
                          <a:ea typeface="Calibri"/>
                          <a:cs typeface="Times New Roman"/>
                        </a:rPr>
                        <a:t>155,315</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tabLst>
                          <a:tab pos="1260475" algn="l"/>
                        </a:tabLst>
                      </a:pPr>
                      <a:r>
                        <a:rPr lang="en-CA" sz="1600" kern="1200" dirty="0">
                          <a:solidFill>
                            <a:schemeClr val="tx1"/>
                          </a:solidFill>
                          <a:effectLst/>
                          <a:latin typeface="+mn-lt"/>
                          <a:ea typeface="Calibri"/>
                          <a:cs typeface="Times New Roman"/>
                        </a:rPr>
                        <a:t>−42,559</a:t>
                      </a:r>
                      <a:endParaRPr lang="en-CA" sz="1600" dirty="0">
                        <a:effectLst/>
                        <a:latin typeface="+mj-lt"/>
                        <a:ea typeface="Calibri"/>
                        <a:cs typeface="Times New Roman"/>
                      </a:endParaRPr>
                    </a:p>
                  </a:txBody>
                  <a:tcPr marL="68580" marR="68580" marT="0" marB="0"/>
                </a:tc>
                <a:extLst>
                  <a:ext uri="{0D108BD9-81ED-4DB2-BD59-A6C34878D82A}">
                    <a16:rowId xmlns:a16="http://schemas.microsoft.com/office/drawing/2014/main" val="10001"/>
                  </a:ext>
                </a:extLst>
              </a:tr>
              <a:tr h="504056">
                <a:tc>
                  <a:txBody>
                    <a:bodyPr/>
                    <a:lstStyle/>
                    <a:p>
                      <a:pPr algn="ctr">
                        <a:lnSpc>
                          <a:spcPct val="106000"/>
                        </a:lnSpc>
                        <a:spcAft>
                          <a:spcPts val="0"/>
                        </a:spcAft>
                        <a:tabLst>
                          <a:tab pos="1260475" algn="l"/>
                        </a:tabLst>
                      </a:pPr>
                      <a:r>
                        <a:rPr lang="en-CA" sz="1600" dirty="0">
                          <a:effectLst/>
                        </a:rPr>
                        <a:t>0.02</a:t>
                      </a:r>
                      <a:endParaRPr lang="en-CA" sz="1600" dirty="0">
                        <a:effectLst/>
                        <a:latin typeface="Calibri"/>
                        <a:ea typeface="Calibri"/>
                        <a:cs typeface="Times New Roman"/>
                      </a:endParaRPr>
                    </a:p>
                  </a:txBody>
                  <a:tcPr marL="68580" marR="68580" marT="0" marB="0"/>
                </a:tc>
                <a:tc>
                  <a:txBody>
                    <a:bodyPr/>
                    <a:lstStyle/>
                    <a:p>
                      <a:pPr algn="ctr">
                        <a:lnSpc>
                          <a:spcPct val="106000"/>
                        </a:lnSpc>
                        <a:spcAft>
                          <a:spcPts val="0"/>
                        </a:spcAft>
                        <a:tabLst>
                          <a:tab pos="1260475" algn="l"/>
                        </a:tabLst>
                      </a:pPr>
                      <a:r>
                        <a:rPr lang="en-CA" sz="1600" dirty="0">
                          <a:effectLst/>
                          <a:latin typeface="+mj-lt"/>
                        </a:rPr>
                        <a:t>216.5</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tabLst>
                          <a:tab pos="1260475" algn="l"/>
                        </a:tabLst>
                      </a:pPr>
                      <a:r>
                        <a:rPr lang="en-CA" sz="1600" dirty="0">
                          <a:effectLst/>
                          <a:latin typeface="+mj-lt"/>
                        </a:rPr>
                        <a:t>97.8</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tabLst>
                          <a:tab pos="1260475" algn="l"/>
                        </a:tabLst>
                      </a:pPr>
                      <a:r>
                        <a:rPr lang="en-CA" sz="1600" dirty="0">
                          <a:effectLst/>
                          <a:latin typeface="+mj-lt"/>
                        </a:rPr>
                        <a:t>36.6</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tabLst>
                          <a:tab pos="1260475" algn="l"/>
                        </a:tabLst>
                      </a:pPr>
                      <a:r>
                        <a:rPr lang="en-CA" sz="1600" dirty="0">
                          <a:effectLst/>
                          <a:latin typeface="+mj-lt"/>
                        </a:rPr>
                        <a:t>−8.5</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tabLst>
                          <a:tab pos="1260475" algn="l"/>
                        </a:tabLst>
                      </a:pPr>
                      <a:r>
                        <a:rPr lang="en-CA" sz="1600" dirty="0">
                          <a:effectLst/>
                          <a:latin typeface="+mj-lt"/>
                        </a:rPr>
                        <a:t>   35.0</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tabLst>
                          <a:tab pos="1260475" algn="l"/>
                        </a:tabLst>
                      </a:pPr>
                      <a:r>
                        <a:rPr lang="en-CA" sz="1600" dirty="0">
                          <a:effectLst/>
                          <a:latin typeface="+mj-lt"/>
                        </a:rPr>
                        <a:t>−44.6</a:t>
                      </a:r>
                      <a:endParaRPr lang="en-CA" sz="1600" dirty="0">
                        <a:effectLst/>
                        <a:latin typeface="+mj-lt"/>
                        <a:ea typeface="Calibri"/>
                        <a:cs typeface="Times New Roman"/>
                      </a:endParaRPr>
                    </a:p>
                  </a:txBody>
                  <a:tcPr marL="68580" marR="68580" marT="0" marB="0"/>
                </a:tc>
                <a:extLst>
                  <a:ext uri="{0D108BD9-81ED-4DB2-BD59-A6C34878D82A}">
                    <a16:rowId xmlns:a16="http://schemas.microsoft.com/office/drawing/2014/main" val="10002"/>
                  </a:ext>
                </a:extLst>
              </a:tr>
              <a:tr h="504056">
                <a:tc>
                  <a:txBody>
                    <a:bodyPr/>
                    <a:lstStyle/>
                    <a:p>
                      <a:pPr algn="ctr">
                        <a:lnSpc>
                          <a:spcPct val="106000"/>
                        </a:lnSpc>
                        <a:spcAft>
                          <a:spcPts val="0"/>
                        </a:spcAft>
                        <a:tabLst>
                          <a:tab pos="1260475" algn="l"/>
                        </a:tabLst>
                      </a:pPr>
                      <a:r>
                        <a:rPr lang="en-CA" sz="1600">
                          <a:effectLst/>
                        </a:rPr>
                        <a:t>0.10</a:t>
                      </a:r>
                      <a:endParaRPr lang="en-CA" sz="1600">
                        <a:effectLst/>
                        <a:latin typeface="Calibri"/>
                        <a:ea typeface="Calibri"/>
                        <a:cs typeface="Times New Roman"/>
                      </a:endParaRPr>
                    </a:p>
                  </a:txBody>
                  <a:tcPr marL="68580" marR="68580" marT="0" marB="0"/>
                </a:tc>
                <a:tc>
                  <a:txBody>
                    <a:bodyPr/>
                    <a:lstStyle/>
                    <a:p>
                      <a:pPr algn="ctr">
                        <a:lnSpc>
                          <a:spcPct val="106000"/>
                        </a:lnSpc>
                        <a:spcAft>
                          <a:spcPts val="0"/>
                        </a:spcAft>
                        <a:tabLst>
                          <a:tab pos="1260475" algn="l"/>
                        </a:tabLst>
                      </a:pPr>
                      <a:r>
                        <a:rPr lang="en-CA" sz="1600">
                          <a:effectLst/>
                          <a:latin typeface="+mj-lt"/>
                        </a:rPr>
                        <a:t>216.5</a:t>
                      </a:r>
                      <a:endParaRPr lang="en-CA" sz="1600">
                        <a:effectLst/>
                        <a:latin typeface="+mj-lt"/>
                        <a:ea typeface="Calibri"/>
                        <a:cs typeface="Times New Roman"/>
                      </a:endParaRPr>
                    </a:p>
                  </a:txBody>
                  <a:tcPr marL="68580" marR="68580" marT="0" marB="0"/>
                </a:tc>
                <a:tc>
                  <a:txBody>
                    <a:bodyPr/>
                    <a:lstStyle/>
                    <a:p>
                      <a:pPr algn="ctr">
                        <a:lnSpc>
                          <a:spcPct val="106000"/>
                        </a:lnSpc>
                        <a:spcAft>
                          <a:spcPts val="0"/>
                        </a:spcAft>
                        <a:tabLst>
                          <a:tab pos="1260475" algn="l"/>
                        </a:tabLst>
                      </a:pPr>
                      <a:r>
                        <a:rPr lang="en-CA" sz="1600">
                          <a:effectLst/>
                          <a:latin typeface="+mj-lt"/>
                        </a:rPr>
                        <a:t>56.5</a:t>
                      </a:r>
                      <a:endParaRPr lang="en-CA" sz="1600">
                        <a:effectLst/>
                        <a:latin typeface="+mj-lt"/>
                        <a:ea typeface="Calibri"/>
                        <a:cs typeface="Times New Roman"/>
                      </a:endParaRPr>
                    </a:p>
                  </a:txBody>
                  <a:tcPr marL="68580" marR="68580" marT="0" marB="0"/>
                </a:tc>
                <a:tc>
                  <a:txBody>
                    <a:bodyPr/>
                    <a:lstStyle/>
                    <a:p>
                      <a:pPr algn="ctr">
                        <a:lnSpc>
                          <a:spcPct val="106000"/>
                        </a:lnSpc>
                        <a:spcAft>
                          <a:spcPts val="0"/>
                        </a:spcAft>
                        <a:tabLst>
                          <a:tab pos="1260475" algn="l"/>
                        </a:tabLst>
                      </a:pPr>
                      <a:r>
                        <a:rPr lang="en-CA" sz="1600" dirty="0">
                          <a:effectLst/>
                          <a:latin typeface="+mj-lt"/>
                        </a:rPr>
                        <a:t>28.1</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tabLst>
                          <a:tab pos="1260475" algn="l"/>
                        </a:tabLst>
                      </a:pPr>
                      <a:r>
                        <a:rPr lang="en-CA" sz="1600" dirty="0">
                          <a:effectLst/>
                          <a:latin typeface="+mj-lt"/>
                        </a:rPr>
                        <a:t>   3.7</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tabLst>
                          <a:tab pos="1260475" algn="l"/>
                        </a:tabLst>
                      </a:pPr>
                      <a:r>
                        <a:rPr lang="en-CA" sz="1600" dirty="0">
                          <a:effectLst/>
                          <a:latin typeface="+mj-lt"/>
                        </a:rPr>
                        <a:t>−15.1</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tabLst>
                          <a:tab pos="1260475" algn="l"/>
                        </a:tabLst>
                      </a:pPr>
                      <a:r>
                        <a:rPr lang="en-CA" sz="1600" dirty="0">
                          <a:effectLst/>
                          <a:latin typeface="+mj-lt"/>
                        </a:rPr>
                        <a:t>−28.4</a:t>
                      </a:r>
                      <a:endParaRPr lang="en-CA" sz="1600" dirty="0">
                        <a:effectLst/>
                        <a:latin typeface="+mj-lt"/>
                        <a:ea typeface="Calibri"/>
                        <a:cs typeface="Times New Roman"/>
                      </a:endParaRPr>
                    </a:p>
                  </a:txBody>
                  <a:tcPr marL="68580" marR="68580" marT="0" marB="0"/>
                </a:tc>
                <a:extLst>
                  <a:ext uri="{0D108BD9-81ED-4DB2-BD59-A6C34878D82A}">
                    <a16:rowId xmlns:a16="http://schemas.microsoft.com/office/drawing/2014/main" val="10003"/>
                  </a:ext>
                </a:extLst>
              </a:tr>
            </a:tbl>
          </a:graphicData>
        </a:graphic>
      </p:graphicFrame>
      <p:sp>
        <p:nvSpPr>
          <p:cNvPr id="5" name="Rectangle 1"/>
          <p:cNvSpPr>
            <a:spLocks noChangeArrowheads="1"/>
          </p:cNvSpPr>
          <p:nvPr/>
        </p:nvSpPr>
        <p:spPr bwMode="auto">
          <a:xfrm>
            <a:off x="2816225" y="390873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itchFamily="34" charset="0"/>
              <a:cs typeface="Arial" pitchFamily="34" charset="0"/>
            </a:endParaRPr>
          </a:p>
        </p:txBody>
      </p:sp>
      <p:sp>
        <p:nvSpPr>
          <p:cNvPr id="6" name="Slide Number Placeholder 5"/>
          <p:cNvSpPr>
            <a:spLocks noGrp="1"/>
          </p:cNvSpPr>
          <p:nvPr>
            <p:ph type="sldNum" sz="quarter" idx="12"/>
          </p:nvPr>
        </p:nvSpPr>
        <p:spPr/>
        <p:txBody>
          <a:bodyPr/>
          <a:lstStyle/>
          <a:p>
            <a:fld id="{F979D778-5668-409F-BE61-8F31D5437AFC}" type="slidenum">
              <a:rPr lang="en-CA" smtClean="0"/>
              <a:t>16</a:t>
            </a:fld>
            <a:endParaRPr lang="en-CA"/>
          </a:p>
        </p:txBody>
      </p:sp>
      <p:sp>
        <p:nvSpPr>
          <p:cNvPr id="7" name="Title 1">
            <a:extLst>
              <a:ext uri="{FF2B5EF4-FFF2-40B4-BE49-F238E27FC236}">
                <a16:creationId xmlns:a16="http://schemas.microsoft.com/office/drawing/2014/main" id="{1F72902D-B3AE-4F5D-9012-905FD2EB17FB}"/>
              </a:ext>
            </a:extLst>
          </p:cNvPr>
          <p:cNvSpPr txBox="1">
            <a:spLocks/>
          </p:cNvSpPr>
          <p:nvPr/>
        </p:nvSpPr>
        <p:spPr bwMode="auto">
          <a:xfrm>
            <a:off x="395536" y="3430229"/>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300" b="1" i="1">
                <a:solidFill>
                  <a:schemeClr val="tx2"/>
                </a:solidFill>
                <a:latin typeface="+mj-lt"/>
                <a:ea typeface="+mj-ea"/>
                <a:cs typeface="+mj-cs"/>
              </a:defRPr>
            </a:lvl1pPr>
            <a:lvl2pPr algn="l" rtl="0" eaLnBrk="1" fontAlgn="base" hangingPunct="1">
              <a:spcBef>
                <a:spcPct val="0"/>
              </a:spcBef>
              <a:spcAft>
                <a:spcPct val="0"/>
              </a:spcAft>
              <a:defRPr sz="3300" b="1" i="1">
                <a:solidFill>
                  <a:schemeClr val="tx2"/>
                </a:solidFill>
                <a:latin typeface="Times New Roman" pitchFamily="18" charset="0"/>
              </a:defRPr>
            </a:lvl2pPr>
            <a:lvl3pPr algn="l" rtl="0" eaLnBrk="1" fontAlgn="base" hangingPunct="1">
              <a:spcBef>
                <a:spcPct val="0"/>
              </a:spcBef>
              <a:spcAft>
                <a:spcPct val="0"/>
              </a:spcAft>
              <a:defRPr sz="3300" b="1" i="1">
                <a:solidFill>
                  <a:schemeClr val="tx2"/>
                </a:solidFill>
                <a:latin typeface="Times New Roman" pitchFamily="18" charset="0"/>
              </a:defRPr>
            </a:lvl3pPr>
            <a:lvl4pPr algn="l" rtl="0" eaLnBrk="1" fontAlgn="base" hangingPunct="1">
              <a:spcBef>
                <a:spcPct val="0"/>
              </a:spcBef>
              <a:spcAft>
                <a:spcPct val="0"/>
              </a:spcAft>
              <a:defRPr sz="3300" b="1" i="1">
                <a:solidFill>
                  <a:schemeClr val="tx2"/>
                </a:solidFill>
                <a:latin typeface="Times New Roman" pitchFamily="18" charset="0"/>
              </a:defRPr>
            </a:lvl4pPr>
            <a:lvl5pPr algn="l" rtl="0" eaLnBrk="1" fontAlgn="base" hangingPunct="1">
              <a:spcBef>
                <a:spcPct val="0"/>
              </a:spcBef>
              <a:spcAft>
                <a:spcPct val="0"/>
              </a:spcAft>
              <a:defRPr sz="3300" b="1" i="1">
                <a:solidFill>
                  <a:schemeClr val="tx2"/>
                </a:solidFill>
                <a:latin typeface="Times New Roman" pitchFamily="18" charset="0"/>
              </a:defRPr>
            </a:lvl5pPr>
            <a:lvl6pPr marL="342900" algn="l" rtl="0" eaLnBrk="1" fontAlgn="base" hangingPunct="1">
              <a:spcBef>
                <a:spcPct val="0"/>
              </a:spcBef>
              <a:spcAft>
                <a:spcPct val="0"/>
              </a:spcAft>
              <a:defRPr sz="3300" i="1">
                <a:solidFill>
                  <a:schemeClr val="tx2"/>
                </a:solidFill>
                <a:latin typeface="Times New Roman" pitchFamily="18" charset="0"/>
              </a:defRPr>
            </a:lvl6pPr>
            <a:lvl7pPr marL="685800" algn="l" rtl="0" eaLnBrk="1" fontAlgn="base" hangingPunct="1">
              <a:spcBef>
                <a:spcPct val="0"/>
              </a:spcBef>
              <a:spcAft>
                <a:spcPct val="0"/>
              </a:spcAft>
              <a:defRPr sz="3300" i="1">
                <a:solidFill>
                  <a:schemeClr val="tx2"/>
                </a:solidFill>
                <a:latin typeface="Times New Roman" pitchFamily="18" charset="0"/>
              </a:defRPr>
            </a:lvl7pPr>
            <a:lvl8pPr marL="1028700" algn="l" rtl="0" eaLnBrk="1" fontAlgn="base" hangingPunct="1">
              <a:spcBef>
                <a:spcPct val="0"/>
              </a:spcBef>
              <a:spcAft>
                <a:spcPct val="0"/>
              </a:spcAft>
              <a:defRPr sz="3300" i="1">
                <a:solidFill>
                  <a:schemeClr val="tx2"/>
                </a:solidFill>
                <a:latin typeface="Times New Roman" pitchFamily="18" charset="0"/>
              </a:defRPr>
            </a:lvl8pPr>
            <a:lvl9pPr marL="1371600" algn="l" rtl="0" eaLnBrk="1" fontAlgn="base" hangingPunct="1">
              <a:spcBef>
                <a:spcPct val="0"/>
              </a:spcBef>
              <a:spcAft>
                <a:spcPct val="0"/>
              </a:spcAft>
              <a:defRPr sz="3300" i="1">
                <a:solidFill>
                  <a:schemeClr val="tx2"/>
                </a:solidFill>
                <a:latin typeface="Times New Roman" pitchFamily="18" charset="0"/>
              </a:defRPr>
            </a:lvl9pPr>
          </a:lstStyle>
          <a:p>
            <a:r>
              <a:rPr lang="en-US" kern="0"/>
              <a:t>Lasso Results</a:t>
            </a:r>
            <a:endParaRPr lang="en-CA" kern="0" dirty="0"/>
          </a:p>
        </p:txBody>
      </p:sp>
      <p:graphicFrame>
        <p:nvGraphicFramePr>
          <p:cNvPr id="8" name="Table 2">
            <a:extLst>
              <a:ext uri="{FF2B5EF4-FFF2-40B4-BE49-F238E27FC236}">
                <a16:creationId xmlns:a16="http://schemas.microsoft.com/office/drawing/2014/main" id="{4E66976C-7AED-42DA-A660-83EF6C5C0E8A}"/>
              </a:ext>
            </a:extLst>
          </p:cNvPr>
          <p:cNvGraphicFramePr>
            <a:graphicFrameLocks noGrp="1"/>
          </p:cNvGraphicFramePr>
          <p:nvPr>
            <p:extLst>
              <p:ext uri="{D42A27DB-BD31-4B8C-83A1-F6EECF244321}">
                <p14:modId xmlns:p14="http://schemas.microsoft.com/office/powerpoint/2010/main" val="2466400000"/>
              </p:ext>
            </p:extLst>
          </p:nvPr>
        </p:nvGraphicFramePr>
        <p:xfrm>
          <a:off x="567867" y="4272384"/>
          <a:ext cx="7560838" cy="2396949"/>
        </p:xfrm>
        <a:graphic>
          <a:graphicData uri="http://schemas.openxmlformats.org/drawingml/2006/table">
            <a:tbl>
              <a:tblPr firstRow="1" firstCol="1" bandRow="1">
                <a:tableStyleId>{5940675A-B579-460E-94D1-54222C63F5DA}</a:tableStyleId>
              </a:tblPr>
              <a:tblGrid>
                <a:gridCol w="933437">
                  <a:extLst>
                    <a:ext uri="{9D8B030D-6E8A-4147-A177-3AD203B41FA5}">
                      <a16:colId xmlns:a16="http://schemas.microsoft.com/office/drawing/2014/main" val="20000"/>
                    </a:ext>
                  </a:extLst>
                </a:gridCol>
                <a:gridCol w="907980">
                  <a:extLst>
                    <a:ext uri="{9D8B030D-6E8A-4147-A177-3AD203B41FA5}">
                      <a16:colId xmlns:a16="http://schemas.microsoft.com/office/drawing/2014/main" val="20001"/>
                    </a:ext>
                  </a:extLst>
                </a:gridCol>
                <a:gridCol w="1091030">
                  <a:extLst>
                    <a:ext uri="{9D8B030D-6E8A-4147-A177-3AD203B41FA5}">
                      <a16:colId xmlns:a16="http://schemas.microsoft.com/office/drawing/2014/main" val="20002"/>
                    </a:ext>
                  </a:extLst>
                </a:gridCol>
                <a:gridCol w="1197709">
                  <a:extLst>
                    <a:ext uri="{9D8B030D-6E8A-4147-A177-3AD203B41FA5}">
                      <a16:colId xmlns:a16="http://schemas.microsoft.com/office/drawing/2014/main" val="20003"/>
                    </a:ext>
                  </a:extLst>
                </a:gridCol>
                <a:gridCol w="1055873">
                  <a:extLst>
                    <a:ext uri="{9D8B030D-6E8A-4147-A177-3AD203B41FA5}">
                      <a16:colId xmlns:a16="http://schemas.microsoft.com/office/drawing/2014/main" val="20004"/>
                    </a:ext>
                  </a:extLst>
                </a:gridCol>
                <a:gridCol w="1264383">
                  <a:extLst>
                    <a:ext uri="{9D8B030D-6E8A-4147-A177-3AD203B41FA5}">
                      <a16:colId xmlns:a16="http://schemas.microsoft.com/office/drawing/2014/main" val="20005"/>
                    </a:ext>
                  </a:extLst>
                </a:gridCol>
                <a:gridCol w="1110426">
                  <a:extLst>
                    <a:ext uri="{9D8B030D-6E8A-4147-A177-3AD203B41FA5}">
                      <a16:colId xmlns:a16="http://schemas.microsoft.com/office/drawing/2014/main" val="20006"/>
                    </a:ext>
                  </a:extLst>
                </a:gridCol>
              </a:tblGrid>
              <a:tr h="576063">
                <a:tc>
                  <a:txBody>
                    <a:bodyPr/>
                    <a:lstStyle/>
                    <a:p>
                      <a:pPr algn="ctr">
                        <a:lnSpc>
                          <a:spcPct val="106000"/>
                        </a:lnSpc>
                        <a:spcAft>
                          <a:spcPts val="0"/>
                        </a:spcAft>
                      </a:pPr>
                      <a:r>
                        <a:rPr lang="en-CA" sz="1600" dirty="0">
                          <a:effectLst/>
                          <a:latin typeface="Symbol" panose="05050102010706020507" pitchFamily="18" charset="2"/>
                        </a:rPr>
                        <a:t>l</a:t>
                      </a:r>
                      <a:endParaRPr lang="en-CA" sz="1600" dirty="0">
                        <a:effectLst/>
                        <a:latin typeface="Symbol" panose="05050102010706020507" pitchFamily="18" charset="2"/>
                        <a:ea typeface="Calibri"/>
                        <a:cs typeface="Times New Roman"/>
                      </a:endParaRPr>
                    </a:p>
                  </a:txBody>
                  <a:tcPr marL="68580" marR="68580" marT="0" marB="0"/>
                </a:tc>
                <a:tc>
                  <a:txBody>
                    <a:bodyPr/>
                    <a:lstStyle/>
                    <a:p>
                      <a:pPr algn="ctr">
                        <a:lnSpc>
                          <a:spcPct val="106000"/>
                        </a:lnSpc>
                        <a:spcAft>
                          <a:spcPts val="0"/>
                        </a:spcAft>
                      </a:pPr>
                      <a:r>
                        <a:rPr lang="en-CA" sz="1600" i="1" dirty="0">
                          <a:effectLst/>
                          <a:latin typeface="+mj-lt"/>
                        </a:rPr>
                        <a:t>a</a:t>
                      </a:r>
                      <a:endParaRPr lang="en-CA" sz="1600" i="1" dirty="0">
                        <a:effectLst/>
                        <a:latin typeface="+mj-lt"/>
                        <a:ea typeface="Calibri"/>
                        <a:cs typeface="Times New Roman"/>
                      </a:endParaRPr>
                    </a:p>
                  </a:txBody>
                  <a:tcPr marL="68580" marR="68580" marT="0" marB="0"/>
                </a:tc>
                <a:tc>
                  <a:txBody>
                    <a:bodyPr/>
                    <a:lstStyle/>
                    <a:p>
                      <a:pPr algn="ctr">
                        <a:lnSpc>
                          <a:spcPct val="106000"/>
                        </a:lnSpc>
                        <a:spcAft>
                          <a:spcPts val="0"/>
                        </a:spcAft>
                      </a:pPr>
                      <a:r>
                        <a:rPr lang="en-CA" sz="1600" i="1" dirty="0">
                          <a:effectLst/>
                          <a:latin typeface="+mj-lt"/>
                        </a:rPr>
                        <a:t>b</a:t>
                      </a:r>
                      <a:r>
                        <a:rPr lang="en-CA" sz="1600" i="0" baseline="-25000" dirty="0">
                          <a:effectLst/>
                          <a:latin typeface="+mj-lt"/>
                        </a:rPr>
                        <a:t>1</a:t>
                      </a:r>
                      <a:endParaRPr lang="en-CA" sz="1600" i="0" dirty="0">
                        <a:effectLst/>
                        <a:latin typeface="+mj-lt"/>
                        <a:ea typeface="Calibri"/>
                        <a:cs typeface="Times New Roman"/>
                      </a:endParaRPr>
                    </a:p>
                  </a:txBody>
                  <a:tcPr marL="68580" marR="68580" marT="0" marB="0"/>
                </a:tc>
                <a:tc>
                  <a:txBody>
                    <a:bodyPr/>
                    <a:lstStyle/>
                    <a:p>
                      <a:pPr algn="ctr">
                        <a:lnSpc>
                          <a:spcPct val="106000"/>
                        </a:lnSpc>
                        <a:spcAft>
                          <a:spcPts val="0"/>
                        </a:spcAft>
                      </a:pPr>
                      <a:r>
                        <a:rPr lang="en-CA" sz="1600" i="1" dirty="0">
                          <a:effectLst/>
                          <a:latin typeface="+mj-lt"/>
                        </a:rPr>
                        <a:t>b</a:t>
                      </a:r>
                      <a:r>
                        <a:rPr lang="en-CA" sz="1600" i="0" baseline="-25000" dirty="0">
                          <a:effectLst/>
                          <a:latin typeface="+mj-lt"/>
                        </a:rPr>
                        <a:t>2</a:t>
                      </a:r>
                      <a:endParaRPr lang="en-CA" sz="1600" i="0" dirty="0">
                        <a:effectLst/>
                        <a:latin typeface="+mj-lt"/>
                        <a:ea typeface="Calibri"/>
                        <a:cs typeface="Times New Roman"/>
                      </a:endParaRPr>
                    </a:p>
                  </a:txBody>
                  <a:tcPr marL="68580" marR="68580" marT="0" marB="0"/>
                </a:tc>
                <a:tc>
                  <a:txBody>
                    <a:bodyPr/>
                    <a:lstStyle/>
                    <a:p>
                      <a:pPr algn="ctr">
                        <a:lnSpc>
                          <a:spcPct val="106000"/>
                        </a:lnSpc>
                        <a:spcAft>
                          <a:spcPts val="0"/>
                        </a:spcAft>
                      </a:pPr>
                      <a:r>
                        <a:rPr lang="en-CA" sz="1600" i="1" dirty="0">
                          <a:effectLst/>
                          <a:latin typeface="+mj-lt"/>
                        </a:rPr>
                        <a:t>b</a:t>
                      </a:r>
                      <a:r>
                        <a:rPr lang="en-CA" sz="1600" i="0" baseline="-25000" dirty="0">
                          <a:effectLst/>
                          <a:latin typeface="+mj-lt"/>
                        </a:rPr>
                        <a:t>3</a:t>
                      </a:r>
                      <a:endParaRPr lang="en-CA" sz="1600" i="0" dirty="0">
                        <a:effectLst/>
                        <a:latin typeface="+mj-lt"/>
                        <a:ea typeface="Calibri"/>
                        <a:cs typeface="Times New Roman"/>
                      </a:endParaRPr>
                    </a:p>
                  </a:txBody>
                  <a:tcPr marL="68580" marR="68580" marT="0" marB="0"/>
                </a:tc>
                <a:tc>
                  <a:txBody>
                    <a:bodyPr/>
                    <a:lstStyle/>
                    <a:p>
                      <a:pPr algn="ctr">
                        <a:lnSpc>
                          <a:spcPct val="106000"/>
                        </a:lnSpc>
                        <a:spcAft>
                          <a:spcPts val="0"/>
                        </a:spcAft>
                      </a:pPr>
                      <a:r>
                        <a:rPr lang="en-CA" sz="1600" i="1" dirty="0">
                          <a:effectLst/>
                          <a:latin typeface="+mj-lt"/>
                        </a:rPr>
                        <a:t>b</a:t>
                      </a:r>
                      <a:r>
                        <a:rPr lang="en-CA" sz="1600" i="0" baseline="-25000" dirty="0">
                          <a:effectLst/>
                          <a:latin typeface="+mj-lt"/>
                        </a:rPr>
                        <a:t>4</a:t>
                      </a:r>
                      <a:endParaRPr lang="en-CA" sz="1600" i="0" dirty="0">
                        <a:effectLst/>
                        <a:latin typeface="+mj-lt"/>
                        <a:ea typeface="Calibri"/>
                        <a:cs typeface="Times New Roman"/>
                      </a:endParaRPr>
                    </a:p>
                  </a:txBody>
                  <a:tcPr marL="68580" marR="68580" marT="0" marB="0"/>
                </a:tc>
                <a:tc>
                  <a:txBody>
                    <a:bodyPr/>
                    <a:lstStyle/>
                    <a:p>
                      <a:pPr algn="ctr">
                        <a:lnSpc>
                          <a:spcPct val="106000"/>
                        </a:lnSpc>
                        <a:spcAft>
                          <a:spcPts val="0"/>
                        </a:spcAft>
                      </a:pPr>
                      <a:r>
                        <a:rPr lang="en-CA" sz="1600" i="1" dirty="0">
                          <a:effectLst/>
                          <a:latin typeface="+mj-lt"/>
                        </a:rPr>
                        <a:t>b</a:t>
                      </a:r>
                      <a:r>
                        <a:rPr lang="en-CA" sz="1600" i="0" baseline="-25000" dirty="0">
                          <a:effectLst/>
                          <a:latin typeface="+mj-lt"/>
                        </a:rPr>
                        <a:t>5</a:t>
                      </a:r>
                      <a:endParaRPr lang="en-CA" sz="1600" i="0" dirty="0">
                        <a:effectLst/>
                        <a:latin typeface="+mj-lt"/>
                        <a:ea typeface="Calibri"/>
                        <a:cs typeface="Times New Roman"/>
                      </a:endParaRPr>
                    </a:p>
                  </a:txBody>
                  <a:tcPr marL="68580" marR="68580" marT="0" marB="0"/>
                </a:tc>
                <a:extLst>
                  <a:ext uri="{0D108BD9-81ED-4DB2-BD59-A6C34878D82A}">
                    <a16:rowId xmlns:a16="http://schemas.microsoft.com/office/drawing/2014/main" val="10000"/>
                  </a:ext>
                </a:extLst>
              </a:tr>
              <a:tr h="432048">
                <a:tc>
                  <a:txBody>
                    <a:bodyPr/>
                    <a:lstStyle/>
                    <a:p>
                      <a:pPr algn="ctr">
                        <a:lnSpc>
                          <a:spcPct val="106000"/>
                        </a:lnSpc>
                        <a:spcAft>
                          <a:spcPts val="0"/>
                        </a:spcAft>
                        <a:tabLst>
                          <a:tab pos="1260475" algn="l"/>
                        </a:tabLst>
                      </a:pPr>
                      <a:r>
                        <a:rPr lang="en-US" sz="1600" dirty="0">
                          <a:effectLst/>
                          <a:latin typeface="Calibri"/>
                          <a:ea typeface="Calibri"/>
                          <a:cs typeface="Times New Roman"/>
                        </a:rPr>
                        <a:t>0</a:t>
                      </a:r>
                      <a:endParaRPr lang="en-CA" sz="1600" dirty="0">
                        <a:effectLst/>
                        <a:latin typeface="Calibri"/>
                        <a:ea typeface="Calibri"/>
                        <a:cs typeface="Times New Roman"/>
                      </a:endParaRPr>
                    </a:p>
                  </a:txBody>
                  <a:tcPr marL="68580" marR="68580" marT="0" marB="0"/>
                </a:tc>
                <a:tc>
                  <a:txBody>
                    <a:bodyPr/>
                    <a:lstStyle/>
                    <a:p>
                      <a:pPr algn="ctr">
                        <a:lnSpc>
                          <a:spcPct val="106000"/>
                        </a:lnSpc>
                        <a:spcAft>
                          <a:spcPts val="0"/>
                        </a:spcAft>
                        <a:tabLst>
                          <a:tab pos="1260475" algn="l"/>
                        </a:tabLst>
                      </a:pPr>
                      <a:r>
                        <a:rPr lang="en-US" sz="1600" dirty="0">
                          <a:effectLst/>
                          <a:latin typeface="+mj-lt"/>
                          <a:ea typeface="Calibri"/>
                          <a:cs typeface="Times New Roman"/>
                        </a:rPr>
                        <a:t>216.5</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tabLst>
                          <a:tab pos="1260475" algn="l"/>
                        </a:tabLst>
                      </a:pPr>
                      <a:r>
                        <a:rPr lang="en-CA" sz="1600" dirty="0">
                          <a:effectLst/>
                          <a:latin typeface="+mj-lt"/>
                          <a:ea typeface="Calibri"/>
                          <a:cs typeface="Times New Roman"/>
                        </a:rPr>
                        <a:t>−32,623</a:t>
                      </a:r>
                    </a:p>
                  </a:txBody>
                  <a:tcPr marL="68580" marR="68580" marT="0" marB="0"/>
                </a:tc>
                <a:tc>
                  <a:txBody>
                    <a:bodyPr/>
                    <a:lstStyle/>
                    <a:p>
                      <a:pPr algn="ctr">
                        <a:lnSpc>
                          <a:spcPct val="106000"/>
                        </a:lnSpc>
                        <a:spcAft>
                          <a:spcPts val="0"/>
                        </a:spcAft>
                        <a:tabLst>
                          <a:tab pos="1260475" algn="l"/>
                        </a:tabLst>
                      </a:pPr>
                      <a:r>
                        <a:rPr lang="en-US" sz="1600" dirty="0">
                          <a:effectLst/>
                          <a:latin typeface="+mj-lt"/>
                          <a:ea typeface="Calibri"/>
                          <a:cs typeface="Times New Roman"/>
                        </a:rPr>
                        <a:t>135,403</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tabLst>
                          <a:tab pos="1260475" algn="l"/>
                        </a:tabLst>
                      </a:pPr>
                      <a:r>
                        <a:rPr lang="en-CA" sz="1600" kern="1200" dirty="0">
                          <a:solidFill>
                            <a:schemeClr val="tx1"/>
                          </a:solidFill>
                          <a:effectLst/>
                          <a:latin typeface="+mn-lt"/>
                          <a:ea typeface="Calibri"/>
                          <a:cs typeface="Times New Roman"/>
                        </a:rPr>
                        <a:t>−215,493</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tabLst>
                          <a:tab pos="1260475" algn="l"/>
                        </a:tabLst>
                      </a:pPr>
                      <a:r>
                        <a:rPr lang="en-US" sz="1600" dirty="0">
                          <a:effectLst/>
                          <a:latin typeface="+mj-lt"/>
                          <a:ea typeface="Calibri"/>
                          <a:cs typeface="Times New Roman"/>
                        </a:rPr>
                        <a:t>155,315</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tabLst>
                          <a:tab pos="1260475" algn="l"/>
                        </a:tabLst>
                      </a:pPr>
                      <a:r>
                        <a:rPr lang="en-CA" sz="1600" kern="1200" dirty="0">
                          <a:solidFill>
                            <a:schemeClr val="tx1"/>
                          </a:solidFill>
                          <a:effectLst/>
                          <a:latin typeface="+mn-lt"/>
                          <a:ea typeface="Calibri"/>
                          <a:cs typeface="Times New Roman"/>
                        </a:rPr>
                        <a:t>−42,559</a:t>
                      </a:r>
                      <a:endParaRPr lang="en-CA" sz="1600" dirty="0">
                        <a:effectLst/>
                        <a:latin typeface="+mj-lt"/>
                        <a:ea typeface="Calibri"/>
                        <a:cs typeface="Times New Roman"/>
                      </a:endParaRPr>
                    </a:p>
                  </a:txBody>
                  <a:tcPr marL="68580" marR="68580" marT="0" marB="0"/>
                </a:tc>
                <a:extLst>
                  <a:ext uri="{0D108BD9-81ED-4DB2-BD59-A6C34878D82A}">
                    <a16:rowId xmlns:a16="http://schemas.microsoft.com/office/drawing/2014/main" val="10001"/>
                  </a:ext>
                </a:extLst>
              </a:tr>
              <a:tr h="432048">
                <a:tc>
                  <a:txBody>
                    <a:bodyPr/>
                    <a:lstStyle/>
                    <a:p>
                      <a:pPr algn="ctr">
                        <a:lnSpc>
                          <a:spcPct val="106000"/>
                        </a:lnSpc>
                        <a:spcAft>
                          <a:spcPts val="0"/>
                        </a:spcAft>
                      </a:pPr>
                      <a:r>
                        <a:rPr lang="en-CA" sz="1600" dirty="0">
                          <a:effectLst/>
                          <a:latin typeface="+mj-lt"/>
                        </a:rPr>
                        <a:t>0.02</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pPr>
                      <a:r>
                        <a:rPr lang="en-CA" sz="1600" dirty="0">
                          <a:effectLst/>
                          <a:latin typeface="+mj-lt"/>
                        </a:rPr>
                        <a:t>216.5</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pPr>
                      <a:r>
                        <a:rPr lang="en-CA" sz="1600" dirty="0">
                          <a:effectLst/>
                          <a:latin typeface="+mj-lt"/>
                        </a:rPr>
                        <a:t>−646.4</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pPr>
                      <a:r>
                        <a:rPr lang="en-CA" sz="1600" dirty="0">
                          <a:effectLst/>
                          <a:latin typeface="+mj-lt"/>
                        </a:rPr>
                        <a:t>2,046.6</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pPr>
                      <a:r>
                        <a:rPr lang="en-CA" sz="1600" dirty="0">
                          <a:effectLst/>
                          <a:latin typeface="+mj-lt"/>
                        </a:rPr>
                        <a:t>0.0</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pPr>
                      <a:r>
                        <a:rPr lang="en-CA" sz="1600" dirty="0">
                          <a:effectLst/>
                          <a:latin typeface="+mj-lt"/>
                        </a:rPr>
                        <a:t>−3,351.0</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pPr>
                      <a:r>
                        <a:rPr lang="en-CA" sz="1600" dirty="0">
                          <a:effectLst/>
                          <a:latin typeface="+mj-lt"/>
                        </a:rPr>
                        <a:t>2,007.9</a:t>
                      </a:r>
                      <a:endParaRPr lang="en-CA" sz="1600" dirty="0">
                        <a:effectLst/>
                        <a:latin typeface="+mj-lt"/>
                        <a:ea typeface="Calibri"/>
                        <a:cs typeface="Times New Roman"/>
                      </a:endParaRPr>
                    </a:p>
                  </a:txBody>
                  <a:tcPr marL="68580" marR="68580" marT="0" marB="0"/>
                </a:tc>
                <a:extLst>
                  <a:ext uri="{0D108BD9-81ED-4DB2-BD59-A6C34878D82A}">
                    <a16:rowId xmlns:a16="http://schemas.microsoft.com/office/drawing/2014/main" val="10002"/>
                  </a:ext>
                </a:extLst>
              </a:tr>
              <a:tr h="432048">
                <a:tc>
                  <a:txBody>
                    <a:bodyPr/>
                    <a:lstStyle/>
                    <a:p>
                      <a:pPr algn="ctr">
                        <a:lnSpc>
                          <a:spcPct val="106000"/>
                        </a:lnSpc>
                        <a:spcAft>
                          <a:spcPts val="0"/>
                        </a:spcAft>
                      </a:pPr>
                      <a:r>
                        <a:rPr lang="en-CA" sz="1600">
                          <a:effectLst/>
                          <a:latin typeface="+mj-lt"/>
                        </a:rPr>
                        <a:t>0.1</a:t>
                      </a:r>
                      <a:endParaRPr lang="en-CA" sz="1600">
                        <a:effectLst/>
                        <a:latin typeface="+mj-lt"/>
                        <a:ea typeface="Calibri"/>
                        <a:cs typeface="Times New Roman"/>
                      </a:endParaRPr>
                    </a:p>
                  </a:txBody>
                  <a:tcPr marL="68580" marR="68580" marT="0" marB="0"/>
                </a:tc>
                <a:tc>
                  <a:txBody>
                    <a:bodyPr/>
                    <a:lstStyle/>
                    <a:p>
                      <a:pPr algn="ctr">
                        <a:lnSpc>
                          <a:spcPct val="106000"/>
                        </a:lnSpc>
                        <a:spcAft>
                          <a:spcPts val="0"/>
                        </a:spcAft>
                      </a:pPr>
                      <a:r>
                        <a:rPr lang="en-CA" sz="1600">
                          <a:effectLst/>
                          <a:latin typeface="+mj-lt"/>
                        </a:rPr>
                        <a:t>216.5</a:t>
                      </a:r>
                      <a:endParaRPr lang="en-CA" sz="1600">
                        <a:effectLst/>
                        <a:latin typeface="+mj-lt"/>
                        <a:ea typeface="Calibri"/>
                        <a:cs typeface="Times New Roman"/>
                      </a:endParaRPr>
                    </a:p>
                  </a:txBody>
                  <a:tcPr marL="68580" marR="68580" marT="0" marB="0"/>
                </a:tc>
                <a:tc>
                  <a:txBody>
                    <a:bodyPr/>
                    <a:lstStyle/>
                    <a:p>
                      <a:pPr algn="ctr">
                        <a:lnSpc>
                          <a:spcPct val="106000"/>
                        </a:lnSpc>
                        <a:spcAft>
                          <a:spcPts val="0"/>
                        </a:spcAft>
                      </a:pPr>
                      <a:r>
                        <a:rPr lang="en-CA" sz="1600">
                          <a:effectLst/>
                          <a:latin typeface="+mj-lt"/>
                        </a:rPr>
                        <a:t>355.4</a:t>
                      </a:r>
                      <a:endParaRPr lang="en-CA" sz="1600">
                        <a:effectLst/>
                        <a:latin typeface="+mj-lt"/>
                        <a:ea typeface="Calibri"/>
                        <a:cs typeface="Times New Roman"/>
                      </a:endParaRPr>
                    </a:p>
                  </a:txBody>
                  <a:tcPr marL="68580" marR="68580" marT="0" marB="0"/>
                </a:tc>
                <a:tc>
                  <a:txBody>
                    <a:bodyPr/>
                    <a:lstStyle/>
                    <a:p>
                      <a:pPr algn="ctr">
                        <a:lnSpc>
                          <a:spcPct val="106000"/>
                        </a:lnSpc>
                        <a:spcAft>
                          <a:spcPts val="0"/>
                        </a:spcAft>
                      </a:pPr>
                      <a:r>
                        <a:rPr lang="en-CA" sz="1600" dirty="0">
                          <a:solidFill>
                            <a:srgbClr val="FF0000"/>
                          </a:solidFill>
                          <a:effectLst/>
                          <a:latin typeface="+mj-lt"/>
                        </a:rPr>
                        <a:t>0.0</a:t>
                      </a:r>
                      <a:endParaRPr lang="en-CA" sz="1600" dirty="0">
                        <a:solidFill>
                          <a:srgbClr val="FF0000"/>
                        </a:solidFill>
                        <a:effectLst/>
                        <a:latin typeface="+mj-lt"/>
                        <a:ea typeface="Calibri"/>
                        <a:cs typeface="Times New Roman"/>
                      </a:endParaRPr>
                    </a:p>
                  </a:txBody>
                  <a:tcPr marL="68580" marR="68580" marT="0" marB="0"/>
                </a:tc>
                <a:tc>
                  <a:txBody>
                    <a:bodyPr/>
                    <a:lstStyle/>
                    <a:p>
                      <a:pPr algn="ctr">
                        <a:lnSpc>
                          <a:spcPct val="106000"/>
                        </a:lnSpc>
                        <a:spcAft>
                          <a:spcPts val="0"/>
                        </a:spcAft>
                      </a:pPr>
                      <a:r>
                        <a:rPr lang="en-CA" sz="1600" dirty="0">
                          <a:effectLst/>
                          <a:latin typeface="+mj-lt"/>
                        </a:rPr>
                        <a:t>−494.8</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pPr>
                      <a:r>
                        <a:rPr lang="en-CA" sz="1600">
                          <a:effectLst/>
                          <a:latin typeface="+mj-lt"/>
                        </a:rPr>
                        <a:t>0.0</a:t>
                      </a:r>
                      <a:endParaRPr lang="en-CA" sz="1600">
                        <a:effectLst/>
                        <a:latin typeface="+mj-lt"/>
                        <a:ea typeface="Calibri"/>
                        <a:cs typeface="Times New Roman"/>
                      </a:endParaRPr>
                    </a:p>
                  </a:txBody>
                  <a:tcPr marL="68580" marR="68580" marT="0" marB="0"/>
                </a:tc>
                <a:tc>
                  <a:txBody>
                    <a:bodyPr/>
                    <a:lstStyle/>
                    <a:p>
                      <a:pPr algn="ctr">
                        <a:lnSpc>
                          <a:spcPct val="106000"/>
                        </a:lnSpc>
                        <a:spcAft>
                          <a:spcPts val="0"/>
                        </a:spcAft>
                      </a:pPr>
                      <a:r>
                        <a:rPr lang="en-CA" sz="1600">
                          <a:effectLst/>
                          <a:latin typeface="+mj-lt"/>
                        </a:rPr>
                        <a:t>196.5</a:t>
                      </a:r>
                      <a:endParaRPr lang="en-CA" sz="1600">
                        <a:effectLst/>
                        <a:latin typeface="+mj-lt"/>
                        <a:ea typeface="Calibri"/>
                        <a:cs typeface="Times New Roman"/>
                      </a:endParaRPr>
                    </a:p>
                  </a:txBody>
                  <a:tcPr marL="68580" marR="68580" marT="0" marB="0"/>
                </a:tc>
                <a:extLst>
                  <a:ext uri="{0D108BD9-81ED-4DB2-BD59-A6C34878D82A}">
                    <a16:rowId xmlns:a16="http://schemas.microsoft.com/office/drawing/2014/main" val="10003"/>
                  </a:ext>
                </a:extLst>
              </a:tr>
              <a:tr h="524742">
                <a:tc>
                  <a:txBody>
                    <a:bodyPr/>
                    <a:lstStyle/>
                    <a:p>
                      <a:pPr algn="ctr">
                        <a:lnSpc>
                          <a:spcPct val="106000"/>
                        </a:lnSpc>
                        <a:spcAft>
                          <a:spcPts val="0"/>
                        </a:spcAft>
                      </a:pPr>
                      <a:r>
                        <a:rPr lang="en-CA" sz="1600">
                          <a:effectLst/>
                          <a:latin typeface="+mj-lt"/>
                        </a:rPr>
                        <a:t>1</a:t>
                      </a:r>
                      <a:endParaRPr lang="en-CA" sz="1600">
                        <a:effectLst/>
                        <a:latin typeface="+mj-lt"/>
                        <a:ea typeface="Calibri"/>
                        <a:cs typeface="Times New Roman"/>
                      </a:endParaRPr>
                    </a:p>
                  </a:txBody>
                  <a:tcPr marL="68580" marR="68580" marT="0" marB="0"/>
                </a:tc>
                <a:tc>
                  <a:txBody>
                    <a:bodyPr/>
                    <a:lstStyle/>
                    <a:p>
                      <a:pPr algn="ctr">
                        <a:lnSpc>
                          <a:spcPct val="106000"/>
                        </a:lnSpc>
                        <a:spcAft>
                          <a:spcPts val="0"/>
                        </a:spcAft>
                      </a:pPr>
                      <a:r>
                        <a:rPr lang="en-CA" sz="1600">
                          <a:effectLst/>
                          <a:latin typeface="+mj-lt"/>
                        </a:rPr>
                        <a:t>216.5</a:t>
                      </a:r>
                      <a:endParaRPr lang="en-CA" sz="1600">
                        <a:effectLst/>
                        <a:latin typeface="+mj-lt"/>
                        <a:ea typeface="Calibri"/>
                        <a:cs typeface="Times New Roman"/>
                      </a:endParaRPr>
                    </a:p>
                  </a:txBody>
                  <a:tcPr marL="68580" marR="68580" marT="0" marB="0"/>
                </a:tc>
                <a:tc>
                  <a:txBody>
                    <a:bodyPr/>
                    <a:lstStyle/>
                    <a:p>
                      <a:pPr algn="ctr">
                        <a:lnSpc>
                          <a:spcPct val="106000"/>
                        </a:lnSpc>
                        <a:spcAft>
                          <a:spcPts val="0"/>
                        </a:spcAft>
                      </a:pPr>
                      <a:r>
                        <a:rPr lang="en-CA" sz="1600" dirty="0">
                          <a:effectLst/>
                          <a:latin typeface="+mj-lt"/>
                        </a:rPr>
                        <a:t>147.4</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pPr>
                      <a:r>
                        <a:rPr lang="en-CA" sz="1600" dirty="0">
                          <a:solidFill>
                            <a:srgbClr val="FF0000"/>
                          </a:solidFill>
                          <a:effectLst/>
                          <a:latin typeface="+mj-lt"/>
                        </a:rPr>
                        <a:t>0.0</a:t>
                      </a:r>
                      <a:endParaRPr lang="en-CA" sz="1600" dirty="0">
                        <a:solidFill>
                          <a:srgbClr val="FF0000"/>
                        </a:solidFill>
                        <a:effectLst/>
                        <a:latin typeface="+mj-lt"/>
                        <a:ea typeface="Calibri"/>
                        <a:cs typeface="Times New Roman"/>
                      </a:endParaRPr>
                    </a:p>
                  </a:txBody>
                  <a:tcPr marL="68580" marR="68580" marT="0" marB="0"/>
                </a:tc>
                <a:tc>
                  <a:txBody>
                    <a:bodyPr/>
                    <a:lstStyle/>
                    <a:p>
                      <a:pPr algn="ctr">
                        <a:lnSpc>
                          <a:spcPct val="106000"/>
                        </a:lnSpc>
                        <a:spcAft>
                          <a:spcPts val="0"/>
                        </a:spcAft>
                      </a:pPr>
                      <a:r>
                        <a:rPr lang="en-CA" sz="1600" dirty="0">
                          <a:solidFill>
                            <a:srgbClr val="FF0000"/>
                          </a:solidFill>
                          <a:effectLst/>
                          <a:latin typeface="+mj-lt"/>
                        </a:rPr>
                        <a:t>0.0</a:t>
                      </a:r>
                      <a:endParaRPr lang="en-CA" sz="1600" dirty="0">
                        <a:solidFill>
                          <a:srgbClr val="FF0000"/>
                        </a:solidFill>
                        <a:effectLst/>
                        <a:latin typeface="+mj-lt"/>
                        <a:ea typeface="Calibri"/>
                        <a:cs typeface="Times New Roman"/>
                      </a:endParaRPr>
                    </a:p>
                  </a:txBody>
                  <a:tcPr marL="68580" marR="68580" marT="0" marB="0"/>
                </a:tc>
                <a:tc>
                  <a:txBody>
                    <a:bodyPr/>
                    <a:lstStyle/>
                    <a:p>
                      <a:pPr algn="ctr">
                        <a:lnSpc>
                          <a:spcPct val="106000"/>
                        </a:lnSpc>
                        <a:spcAft>
                          <a:spcPts val="0"/>
                        </a:spcAft>
                      </a:pPr>
                      <a:r>
                        <a:rPr lang="en-CA" sz="1600" dirty="0">
                          <a:effectLst/>
                          <a:latin typeface="+mj-lt"/>
                        </a:rPr>
                        <a:t>−99.3</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pPr>
                      <a:r>
                        <a:rPr lang="en-CA" sz="1600" dirty="0">
                          <a:effectLst/>
                          <a:latin typeface="+mj-lt"/>
                        </a:rPr>
                        <a:t>0.0</a:t>
                      </a:r>
                      <a:endParaRPr lang="en-CA" sz="1600" dirty="0">
                        <a:effectLst/>
                        <a:latin typeface="+mj-lt"/>
                        <a:ea typeface="Calibri"/>
                        <a:cs typeface="Times New Roman"/>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8849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Iowa House Price Case Study</a:t>
            </a:r>
            <a:endParaRPr lang="en-CA" dirty="0"/>
          </a:p>
        </p:txBody>
      </p:sp>
      <p:sp>
        <p:nvSpPr>
          <p:cNvPr id="3" name="Content Placeholder 2"/>
          <p:cNvSpPr>
            <a:spLocks noGrp="1"/>
          </p:cNvSpPr>
          <p:nvPr>
            <p:ph idx="1"/>
          </p:nvPr>
        </p:nvSpPr>
        <p:spPr/>
        <p:txBody>
          <a:bodyPr/>
          <a:lstStyle/>
          <a:p>
            <a:r>
              <a:rPr lang="en-US" dirty="0"/>
              <a:t>The objective is to predict the prices of house in Iowa from features</a:t>
            </a:r>
          </a:p>
          <a:p>
            <a:r>
              <a:rPr lang="en-US" dirty="0"/>
              <a:t>1800 observations in training set, 600 in validation set, and 508 in test set</a:t>
            </a:r>
            <a:endParaRPr lang="en-CA" dirty="0"/>
          </a:p>
        </p:txBody>
      </p:sp>
      <p:sp>
        <p:nvSpPr>
          <p:cNvPr id="5" name="Slide Number Placeholder 4"/>
          <p:cNvSpPr>
            <a:spLocks noGrp="1"/>
          </p:cNvSpPr>
          <p:nvPr>
            <p:ph type="sldNum" sz="quarter" idx="12"/>
          </p:nvPr>
        </p:nvSpPr>
        <p:spPr/>
        <p:txBody>
          <a:bodyPr/>
          <a:lstStyle/>
          <a:p>
            <a:fld id="{F979D778-5668-409F-BE61-8F31D5437AFC}" type="slidenum">
              <a:rPr lang="en-CA" smtClean="0"/>
              <a:t>17</a:t>
            </a:fld>
            <a:endParaRPr lang="en-CA"/>
          </a:p>
        </p:txBody>
      </p:sp>
    </p:spTree>
    <p:extLst>
      <p:ext uri="{BB962C8B-B14F-4D97-AF65-F5344CB8AC3E}">
        <p14:creationId xmlns:p14="http://schemas.microsoft.com/office/powerpoint/2010/main" val="2675652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1802"/>
            <a:ext cx="8591872" cy="1143000"/>
          </a:xfrm>
        </p:spPr>
        <p:txBody>
          <a:bodyPr/>
          <a:lstStyle/>
          <a:p>
            <a:r>
              <a:rPr lang="en-US" dirty="0"/>
              <a:t>Iowa House Price Results (No regularization)</a:t>
            </a:r>
            <a:endParaRPr lang="en-CA" dirty="0"/>
          </a:p>
        </p:txBody>
      </p:sp>
      <p:sp>
        <p:nvSpPr>
          <p:cNvPr id="3" name="Content Placeholder 2"/>
          <p:cNvSpPr>
            <a:spLocks noGrp="1"/>
          </p:cNvSpPr>
          <p:nvPr>
            <p:ph idx="1"/>
          </p:nvPr>
        </p:nvSpPr>
        <p:spPr>
          <a:xfrm>
            <a:off x="685800" y="1540787"/>
            <a:ext cx="7772400" cy="4114800"/>
          </a:xfrm>
        </p:spPr>
        <p:txBody>
          <a:bodyPr/>
          <a:lstStyle/>
          <a:p>
            <a:pPr marL="0" indent="0">
              <a:buNone/>
            </a:pPr>
            <a:r>
              <a:rPr lang="en-US" dirty="0"/>
              <a:t>2 categorical variables included. Natural ordering for Basement quality. 25 dummy variables created for neighborhood</a:t>
            </a:r>
            <a:endParaRPr lang="en-CA" dirty="0"/>
          </a:p>
        </p:txBody>
      </p:sp>
      <p:sp>
        <p:nvSpPr>
          <p:cNvPr id="5" name="Slide Number Placeholder 4"/>
          <p:cNvSpPr>
            <a:spLocks noGrp="1"/>
          </p:cNvSpPr>
          <p:nvPr>
            <p:ph type="sldNum" sz="quarter" idx="12"/>
          </p:nvPr>
        </p:nvSpPr>
        <p:spPr/>
        <p:txBody>
          <a:bodyPr/>
          <a:lstStyle/>
          <a:p>
            <a:fld id="{2E8C09BE-1715-42CA-A91A-E7B0E09A3015}" type="slidenum">
              <a:rPr lang="en-CA" smtClean="0"/>
              <a:t>18</a:t>
            </a:fld>
            <a:endParaRPr lang="en-CA"/>
          </a:p>
        </p:txBody>
      </p:sp>
      <p:graphicFrame>
        <p:nvGraphicFramePr>
          <p:cNvPr id="6" name="Table 5"/>
          <p:cNvGraphicFramePr>
            <a:graphicFrameLocks noGrp="1"/>
          </p:cNvGraphicFramePr>
          <p:nvPr>
            <p:extLst>
              <p:ext uri="{D42A27DB-BD31-4B8C-83A1-F6EECF244321}">
                <p14:modId xmlns:p14="http://schemas.microsoft.com/office/powerpoint/2010/main" val="596905538"/>
              </p:ext>
            </p:extLst>
          </p:nvPr>
        </p:nvGraphicFramePr>
        <p:xfrm>
          <a:off x="838925" y="2576334"/>
          <a:ext cx="6096000" cy="3574276"/>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155100773"/>
                    </a:ext>
                  </a:extLst>
                </a:gridCol>
                <a:gridCol w="3048000">
                  <a:extLst>
                    <a:ext uri="{9D8B030D-6E8A-4147-A177-3AD203B41FA5}">
                      <a16:colId xmlns:a16="http://schemas.microsoft.com/office/drawing/2014/main" val="3097741650"/>
                    </a:ext>
                  </a:extLst>
                </a:gridCol>
              </a:tblGrid>
              <a:tr h="278130">
                <a:tc>
                  <a:txBody>
                    <a:bodyPr/>
                    <a:lstStyle/>
                    <a:p>
                      <a:r>
                        <a:rPr lang="en-CA" sz="1000" dirty="0"/>
                        <a:t>Lot area (</a:t>
                      </a:r>
                      <a:r>
                        <a:rPr lang="en-CA" sz="1000" dirty="0" err="1"/>
                        <a:t>squ</a:t>
                      </a:r>
                      <a:r>
                        <a:rPr lang="en-CA" sz="1000" dirty="0"/>
                        <a:t> </a:t>
                      </a:r>
                      <a:r>
                        <a:rPr lang="en-CA" sz="1000" dirty="0" err="1"/>
                        <a:t>ft</a:t>
                      </a:r>
                      <a:r>
                        <a:rPr lang="en-CA" sz="1000" dirty="0"/>
                        <a:t>)                                        0.08</a:t>
                      </a:r>
                    </a:p>
                  </a:txBody>
                  <a:tcPr marL="68580" marR="68580" marT="34290" marB="34290"/>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sz="1000" dirty="0"/>
                        <a:t>Number</a:t>
                      </a:r>
                      <a:r>
                        <a:rPr lang="en-CA" sz="1000" baseline="0" dirty="0"/>
                        <a:t> of</a:t>
                      </a:r>
                      <a:r>
                        <a:rPr lang="en-CA" sz="1000" dirty="0"/>
                        <a:t> half bathrooms                            0.02</a:t>
                      </a:r>
                    </a:p>
                  </a:txBody>
                  <a:tcPr marL="68580" marR="68580" marT="34290" marB="34290"/>
                </a:tc>
                <a:extLst>
                  <a:ext uri="{0D108BD9-81ED-4DB2-BD59-A6C34878D82A}">
                    <a16:rowId xmlns:a16="http://schemas.microsoft.com/office/drawing/2014/main" val="3843894096"/>
                  </a:ext>
                </a:extLst>
              </a:tr>
              <a:tr h="278130">
                <a:tc>
                  <a:txBody>
                    <a:bodyPr/>
                    <a:lstStyle/>
                    <a:p>
                      <a:r>
                        <a:rPr lang="en-CA" sz="1000" dirty="0"/>
                        <a:t>Overall quality (scale from 1 to 10)             </a:t>
                      </a:r>
                      <a:r>
                        <a:rPr lang="en-CA" sz="1000" baseline="0" dirty="0"/>
                        <a:t> </a:t>
                      </a:r>
                      <a:r>
                        <a:rPr lang="en-CA" sz="1000" dirty="0"/>
                        <a:t>0.21</a:t>
                      </a:r>
                    </a:p>
                  </a:txBody>
                  <a:tcPr marL="68580" marR="68580" marT="34290" marB="34290"/>
                </a:tc>
                <a:tc>
                  <a:txBody>
                    <a:bodyPr/>
                    <a:lstStyle/>
                    <a:p>
                      <a:r>
                        <a:rPr lang="en-CA" sz="1000" dirty="0"/>
                        <a:t>Number of bedrooms                                  −0.08</a:t>
                      </a:r>
                    </a:p>
                  </a:txBody>
                  <a:tcPr marL="68580" marR="68580" marT="34290" marB="34290"/>
                </a:tc>
                <a:extLst>
                  <a:ext uri="{0D108BD9-81ED-4DB2-BD59-A6C34878D82A}">
                    <a16:rowId xmlns:a16="http://schemas.microsoft.com/office/drawing/2014/main" val="3049408159"/>
                  </a:ext>
                </a:extLst>
              </a:tr>
              <a:tr h="27813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sz="1000" dirty="0"/>
                        <a:t>Overall condition (scale from 1 to 10)          0.10</a:t>
                      </a:r>
                    </a:p>
                  </a:txBody>
                  <a:tcPr marL="68580" marR="68580" marT="34290" marB="34290"/>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sz="1000" dirty="0"/>
                        <a:t>Total rooms above grade                              0.08</a:t>
                      </a:r>
                    </a:p>
                  </a:txBody>
                  <a:tcPr marL="68580" marR="68580" marT="34290" marB="34290"/>
                </a:tc>
                <a:extLst>
                  <a:ext uri="{0D108BD9-81ED-4DB2-BD59-A6C34878D82A}">
                    <a16:rowId xmlns:a16="http://schemas.microsoft.com/office/drawing/2014/main" val="84872482"/>
                  </a:ext>
                </a:extLst>
              </a:tr>
              <a:tr h="278130">
                <a:tc>
                  <a:txBody>
                    <a:bodyPr/>
                    <a:lstStyle/>
                    <a:p>
                      <a:r>
                        <a:rPr lang="en-CA" sz="1000" dirty="0"/>
                        <a:t>Year built                                                  0.16</a:t>
                      </a:r>
                    </a:p>
                  </a:txBody>
                  <a:tcPr marL="68580" marR="68580" marT="34290" marB="34290"/>
                </a:tc>
                <a:tc>
                  <a:txBody>
                    <a:bodyPr/>
                    <a:lstStyle/>
                    <a:p>
                      <a:r>
                        <a:rPr lang="en-CA" sz="1000" dirty="0"/>
                        <a:t>Number of fireplaces                                    0.03</a:t>
                      </a:r>
                    </a:p>
                  </a:txBody>
                  <a:tcPr marL="68580" marR="68580" marT="34290" marB="34290"/>
                </a:tc>
                <a:extLst>
                  <a:ext uri="{0D108BD9-81ED-4DB2-BD59-A6C34878D82A}">
                    <a16:rowId xmlns:a16="http://schemas.microsoft.com/office/drawing/2014/main" val="3767584082"/>
                  </a:ext>
                </a:extLst>
              </a:tr>
              <a:tr h="324346">
                <a:tc>
                  <a:txBody>
                    <a:bodyPr/>
                    <a:lstStyle/>
                    <a:p>
                      <a:r>
                        <a:rPr lang="en-CA" sz="1000" dirty="0"/>
                        <a:t>Year remodeled                                         0.03</a:t>
                      </a:r>
                    </a:p>
                  </a:txBody>
                  <a:tcPr marL="68580" marR="68580" marT="34290" marB="34290"/>
                </a:tc>
                <a:tc>
                  <a:txBody>
                    <a:bodyPr/>
                    <a:lstStyle/>
                    <a:p>
                      <a:r>
                        <a:rPr lang="en-CA" sz="1000" dirty="0"/>
                        <a:t>Parking spaces in garage                              0.04</a:t>
                      </a:r>
                    </a:p>
                  </a:txBody>
                  <a:tcPr marL="68580" marR="68580" marT="34290" marB="34290"/>
                </a:tc>
                <a:extLst>
                  <a:ext uri="{0D108BD9-81ED-4DB2-BD59-A6C34878D82A}">
                    <a16:rowId xmlns:a16="http://schemas.microsoft.com/office/drawing/2014/main" val="438649923"/>
                  </a:ext>
                </a:extLst>
              </a:tr>
              <a:tr h="27813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sz="1000" dirty="0"/>
                        <a:t>Basement finished </a:t>
                      </a:r>
                      <a:r>
                        <a:rPr lang="en-CA" sz="1000" dirty="0" err="1"/>
                        <a:t>squ</a:t>
                      </a:r>
                      <a:r>
                        <a:rPr lang="en-CA" sz="1000" dirty="0"/>
                        <a:t> </a:t>
                      </a:r>
                      <a:r>
                        <a:rPr lang="en-CA" sz="1000" dirty="0" err="1"/>
                        <a:t>ft</a:t>
                      </a:r>
                      <a:r>
                        <a:rPr lang="en-CA" sz="1000" dirty="0"/>
                        <a:t>                            0.09</a:t>
                      </a:r>
                    </a:p>
                  </a:txBody>
                  <a:tcPr marL="68580" marR="68580" marT="34290" marB="34290"/>
                </a:tc>
                <a:tc>
                  <a:txBody>
                    <a:bodyPr/>
                    <a:lstStyle/>
                    <a:p>
                      <a:r>
                        <a:rPr lang="en-CA" sz="1000" dirty="0"/>
                        <a:t>Garage area (</a:t>
                      </a:r>
                      <a:r>
                        <a:rPr lang="en-CA" sz="1000" dirty="0" err="1"/>
                        <a:t>squ</a:t>
                      </a:r>
                      <a:r>
                        <a:rPr lang="en-CA" sz="1000" dirty="0"/>
                        <a:t> </a:t>
                      </a:r>
                      <a:r>
                        <a:rPr lang="en-CA" sz="1000" dirty="0" err="1"/>
                        <a:t>ft</a:t>
                      </a:r>
                      <a:r>
                        <a:rPr lang="en-CA" sz="1000" dirty="0"/>
                        <a:t>)                                    0.05</a:t>
                      </a:r>
                    </a:p>
                  </a:txBody>
                  <a:tcPr marL="68580" marR="68580" marT="34290" marB="34290"/>
                </a:tc>
                <a:extLst>
                  <a:ext uri="{0D108BD9-81ED-4DB2-BD59-A6C34878D82A}">
                    <a16:rowId xmlns:a16="http://schemas.microsoft.com/office/drawing/2014/main" val="1384908015"/>
                  </a:ext>
                </a:extLst>
              </a:tr>
              <a:tr h="278130">
                <a:tc>
                  <a:txBody>
                    <a:bodyPr/>
                    <a:lstStyle/>
                    <a:p>
                      <a:r>
                        <a:rPr lang="en-CA" sz="1000" dirty="0"/>
                        <a:t>Basement unfinished </a:t>
                      </a:r>
                      <a:r>
                        <a:rPr lang="en-CA" sz="1000" dirty="0" err="1"/>
                        <a:t>squ</a:t>
                      </a:r>
                      <a:r>
                        <a:rPr lang="en-CA" sz="1000" dirty="0"/>
                        <a:t> </a:t>
                      </a:r>
                      <a:r>
                        <a:rPr lang="en-CA" sz="1000" dirty="0" err="1"/>
                        <a:t>ft</a:t>
                      </a:r>
                      <a:r>
                        <a:rPr lang="en-CA" sz="1000" dirty="0"/>
                        <a:t>                      −0.03</a:t>
                      </a:r>
                    </a:p>
                  </a:txBody>
                  <a:tcPr marL="68580" marR="68580" marT="34290" marB="34290"/>
                </a:tc>
                <a:tc>
                  <a:txBody>
                    <a:bodyPr/>
                    <a:lstStyle/>
                    <a:p>
                      <a:r>
                        <a:rPr lang="en-CA" sz="1000" dirty="0"/>
                        <a:t>Wood</a:t>
                      </a:r>
                      <a:r>
                        <a:rPr lang="en-CA" sz="1000" baseline="0" dirty="0"/>
                        <a:t> deck (</a:t>
                      </a:r>
                      <a:r>
                        <a:rPr lang="en-CA" sz="1000" baseline="0" dirty="0" err="1"/>
                        <a:t>squ</a:t>
                      </a:r>
                      <a:r>
                        <a:rPr lang="en-CA" sz="1000" baseline="0" dirty="0"/>
                        <a:t> </a:t>
                      </a:r>
                      <a:r>
                        <a:rPr lang="en-CA" sz="1000" baseline="0" dirty="0" err="1"/>
                        <a:t>ft</a:t>
                      </a:r>
                      <a:r>
                        <a:rPr lang="en-CA" sz="1000" baseline="0" dirty="0"/>
                        <a:t>)                                      0.02</a:t>
                      </a:r>
                      <a:endParaRPr lang="en-CA" sz="1000" dirty="0"/>
                    </a:p>
                  </a:txBody>
                  <a:tcPr marL="68580" marR="68580" marT="34290" marB="34290"/>
                </a:tc>
                <a:extLst>
                  <a:ext uri="{0D108BD9-81ED-4DB2-BD59-A6C34878D82A}">
                    <a16:rowId xmlns:a16="http://schemas.microsoft.com/office/drawing/2014/main" val="3702138763"/>
                  </a:ext>
                </a:extLst>
              </a:tr>
              <a:tr h="278130">
                <a:tc>
                  <a:txBody>
                    <a:bodyPr/>
                    <a:lstStyle/>
                    <a:p>
                      <a:r>
                        <a:rPr lang="en-CA" sz="1000" dirty="0"/>
                        <a:t>Total basement </a:t>
                      </a:r>
                      <a:r>
                        <a:rPr lang="en-CA" sz="1000" dirty="0" err="1"/>
                        <a:t>squ</a:t>
                      </a:r>
                      <a:r>
                        <a:rPr lang="en-CA" sz="1000" dirty="0"/>
                        <a:t> </a:t>
                      </a:r>
                      <a:r>
                        <a:rPr lang="en-CA" sz="1000" dirty="0" err="1"/>
                        <a:t>ft</a:t>
                      </a:r>
                      <a:r>
                        <a:rPr lang="en-CA" sz="1000" dirty="0"/>
                        <a:t>                                0.14</a:t>
                      </a:r>
                    </a:p>
                  </a:txBody>
                  <a:tcPr marL="68580" marR="68580" marT="34290" marB="34290"/>
                </a:tc>
                <a:tc>
                  <a:txBody>
                    <a:bodyPr/>
                    <a:lstStyle/>
                    <a:p>
                      <a:r>
                        <a:rPr lang="en-CA" sz="1000" dirty="0"/>
                        <a:t>Open porch (</a:t>
                      </a:r>
                      <a:r>
                        <a:rPr lang="en-CA" sz="1000" dirty="0" err="1"/>
                        <a:t>squ</a:t>
                      </a:r>
                      <a:r>
                        <a:rPr lang="en-CA" sz="1000" dirty="0"/>
                        <a:t> </a:t>
                      </a:r>
                      <a:r>
                        <a:rPr lang="en-CA" sz="1000" dirty="0" err="1"/>
                        <a:t>ft</a:t>
                      </a:r>
                      <a:r>
                        <a:rPr lang="en-CA" sz="1000" dirty="0"/>
                        <a:t>)                                     0.03</a:t>
                      </a:r>
                    </a:p>
                  </a:txBody>
                  <a:tcPr marL="68580" marR="68580" marT="34290" marB="34290"/>
                </a:tc>
                <a:extLst>
                  <a:ext uri="{0D108BD9-81ED-4DB2-BD59-A6C34878D82A}">
                    <a16:rowId xmlns:a16="http://schemas.microsoft.com/office/drawing/2014/main" val="1054929590"/>
                  </a:ext>
                </a:extLst>
              </a:tr>
              <a:tr h="278130">
                <a:tc>
                  <a:txBody>
                    <a:bodyPr/>
                    <a:lstStyle/>
                    <a:p>
                      <a:r>
                        <a:rPr lang="en-CA" sz="1000" dirty="0"/>
                        <a:t>1st floor </a:t>
                      </a:r>
                      <a:r>
                        <a:rPr lang="en-CA" sz="1000" dirty="0" err="1"/>
                        <a:t>squ</a:t>
                      </a:r>
                      <a:r>
                        <a:rPr lang="en-CA" sz="1000" dirty="0"/>
                        <a:t> </a:t>
                      </a:r>
                      <a:r>
                        <a:rPr lang="en-CA" sz="1000" dirty="0" err="1"/>
                        <a:t>ft</a:t>
                      </a:r>
                      <a:r>
                        <a:rPr lang="en-CA" sz="1000" dirty="0"/>
                        <a:t>                                          0.15</a:t>
                      </a:r>
                    </a:p>
                  </a:txBody>
                  <a:tcPr marL="68580" marR="68580" marT="34290" marB="34290"/>
                </a:tc>
                <a:tc>
                  <a:txBody>
                    <a:bodyPr/>
                    <a:lstStyle/>
                    <a:p>
                      <a:r>
                        <a:rPr lang="en-CA" sz="1000" dirty="0"/>
                        <a:t>Enclosed porch (</a:t>
                      </a:r>
                      <a:r>
                        <a:rPr lang="en-CA" sz="1000" dirty="0" err="1"/>
                        <a:t>squ</a:t>
                      </a:r>
                      <a:r>
                        <a:rPr lang="en-CA" sz="1000" dirty="0"/>
                        <a:t> ft0                                0.01</a:t>
                      </a:r>
                    </a:p>
                  </a:txBody>
                  <a:tcPr marL="68580" marR="68580" marT="34290" marB="34290"/>
                </a:tc>
                <a:extLst>
                  <a:ext uri="{0D108BD9-81ED-4DB2-BD59-A6C34878D82A}">
                    <a16:rowId xmlns:a16="http://schemas.microsoft.com/office/drawing/2014/main" val="2865322861"/>
                  </a:ext>
                </a:extLst>
              </a:tr>
              <a:tr h="278130">
                <a:tc>
                  <a:txBody>
                    <a:bodyPr/>
                    <a:lstStyle/>
                    <a:p>
                      <a:r>
                        <a:rPr lang="en-CA" sz="1000" dirty="0"/>
                        <a:t>2</a:t>
                      </a:r>
                      <a:r>
                        <a:rPr lang="en-CA" sz="1000" baseline="30000" dirty="0"/>
                        <a:t>nd</a:t>
                      </a:r>
                      <a:r>
                        <a:rPr lang="en-CA" sz="1000" dirty="0"/>
                        <a:t> floor </a:t>
                      </a:r>
                      <a:r>
                        <a:rPr lang="en-CA" sz="1000" dirty="0" err="1"/>
                        <a:t>squ</a:t>
                      </a:r>
                      <a:r>
                        <a:rPr lang="en-CA" sz="1000" dirty="0"/>
                        <a:t> </a:t>
                      </a:r>
                      <a:r>
                        <a:rPr lang="en-CA" sz="1000" dirty="0" err="1"/>
                        <a:t>ft</a:t>
                      </a:r>
                      <a:r>
                        <a:rPr lang="en-CA" sz="1000" dirty="0"/>
                        <a:t>                                          0.13</a:t>
                      </a:r>
                    </a:p>
                  </a:txBody>
                  <a:tcPr marL="68580" marR="68580" marT="34290" marB="34290"/>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CA" sz="1000" dirty="0"/>
                        <a:t>Neighborhood (25 alternatives)         −0.05 to 0.12</a:t>
                      </a:r>
                    </a:p>
                    <a:p>
                      <a:endParaRPr lang="en-CA" sz="1000" dirty="0"/>
                    </a:p>
                  </a:txBody>
                  <a:tcPr marL="68580" marR="68580" marT="34290" marB="34290"/>
                </a:tc>
                <a:extLst>
                  <a:ext uri="{0D108BD9-81ED-4DB2-BD59-A6C34878D82A}">
                    <a16:rowId xmlns:a16="http://schemas.microsoft.com/office/drawing/2014/main" val="2145760892"/>
                  </a:ext>
                </a:extLst>
              </a:tr>
              <a:tr h="278130">
                <a:tc>
                  <a:txBody>
                    <a:bodyPr/>
                    <a:lstStyle/>
                    <a:p>
                      <a:r>
                        <a:rPr lang="en-CA" sz="1000" dirty="0"/>
                        <a:t>Living area                                               0.16</a:t>
                      </a:r>
                    </a:p>
                  </a:txBody>
                  <a:tcPr marL="68580" marR="68580" marT="34290" marB="34290"/>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CA" sz="1000" dirty="0"/>
                        <a:t>Basement</a:t>
                      </a:r>
                      <a:r>
                        <a:rPr lang="en-CA" sz="1000" baseline="0" dirty="0"/>
                        <a:t> quality </a:t>
                      </a:r>
                      <a:r>
                        <a:rPr lang="en-CA" sz="1000" dirty="0"/>
                        <a:t>(6 natural ordering)            0.01</a:t>
                      </a:r>
                    </a:p>
                    <a:p>
                      <a:endParaRPr lang="en-CA" sz="1000" dirty="0"/>
                    </a:p>
                  </a:txBody>
                  <a:tcPr marL="68580" marR="68580" marT="34290" marB="34290"/>
                </a:tc>
                <a:extLst>
                  <a:ext uri="{0D108BD9-81ED-4DB2-BD59-A6C34878D82A}">
                    <a16:rowId xmlns:a16="http://schemas.microsoft.com/office/drawing/2014/main" val="300265579"/>
                  </a:ext>
                </a:extLst>
              </a:tr>
              <a:tr h="278130">
                <a:tc>
                  <a:txBody>
                    <a:bodyPr/>
                    <a:lstStyle/>
                    <a:p>
                      <a:r>
                        <a:rPr lang="en-CA" sz="1000" dirty="0"/>
                        <a:t>Number</a:t>
                      </a:r>
                      <a:r>
                        <a:rPr lang="en-CA" sz="1000" baseline="0" dirty="0"/>
                        <a:t> of full bathrooms                         </a:t>
                      </a:r>
                      <a:r>
                        <a:rPr lang="en-CA" sz="1000" dirty="0"/>
                        <a:t>−</a:t>
                      </a:r>
                      <a:r>
                        <a:rPr lang="en-CA" sz="1000" baseline="0" dirty="0"/>
                        <a:t>0.02</a:t>
                      </a:r>
                      <a:endParaRPr lang="en-CA" sz="1000" dirty="0"/>
                    </a:p>
                  </a:txBody>
                  <a:tcPr marL="68580" marR="68580" marT="34290" marB="34290"/>
                </a:tc>
                <a:tc>
                  <a:txBody>
                    <a:bodyPr/>
                    <a:lstStyle/>
                    <a:p>
                      <a:endParaRPr lang="en-CA" sz="1000" dirty="0"/>
                    </a:p>
                  </a:txBody>
                  <a:tcPr marL="68580" marR="68580" marT="34290" marB="34290"/>
                </a:tc>
                <a:extLst>
                  <a:ext uri="{0D108BD9-81ED-4DB2-BD59-A6C34878D82A}">
                    <a16:rowId xmlns:a16="http://schemas.microsoft.com/office/drawing/2014/main" val="156050822"/>
                  </a:ext>
                </a:extLst>
              </a:tr>
            </a:tbl>
          </a:graphicData>
        </a:graphic>
      </p:graphicFrame>
    </p:spTree>
    <p:extLst>
      <p:ext uri="{BB962C8B-B14F-4D97-AF65-F5344CB8AC3E}">
        <p14:creationId xmlns:p14="http://schemas.microsoft.com/office/powerpoint/2010/main" val="2592377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C495993F-BF2E-44A8-95F8-2A5272A3412B}"/>
              </a:ext>
            </a:extLst>
          </p:cNvPr>
          <p:cNvSpPr>
            <a:spLocks noGrp="1"/>
          </p:cNvSpPr>
          <p:nvPr>
            <p:ph idx="1"/>
          </p:nvPr>
        </p:nvSpPr>
        <p:spPr>
          <a:xfrm>
            <a:off x="467544" y="1196752"/>
            <a:ext cx="7772400" cy="4114800"/>
          </a:xfrm>
        </p:spPr>
        <p:txBody>
          <a:bodyPr/>
          <a:lstStyle/>
          <a:p>
            <a:pPr marL="0" indent="0">
              <a:buNone/>
            </a:pPr>
            <a:r>
              <a:rPr lang="it-IT" dirty="0" err="1">
                <a:solidFill>
                  <a:srgbClr val="FF0000"/>
                </a:solidFill>
              </a:rPr>
              <a:t>Why</a:t>
            </a:r>
            <a:r>
              <a:rPr lang="it-IT" dirty="0">
                <a:solidFill>
                  <a:srgbClr val="FF0000"/>
                </a:solidFill>
              </a:rPr>
              <a:t> </a:t>
            </a:r>
            <a:r>
              <a:rPr lang="it-IT" dirty="0" err="1">
                <a:solidFill>
                  <a:srgbClr val="FF0000"/>
                </a:solidFill>
              </a:rPr>
              <a:t>regularization</a:t>
            </a:r>
            <a:r>
              <a:rPr lang="it-IT" dirty="0">
                <a:solidFill>
                  <a:srgbClr val="FF0000"/>
                </a:solidFill>
              </a:rPr>
              <a:t>?</a:t>
            </a:r>
          </a:p>
          <a:p>
            <a:pPr marL="0" indent="0">
              <a:buNone/>
            </a:pPr>
            <a:endParaRPr lang="it-IT" dirty="0">
              <a:solidFill>
                <a:srgbClr val="FF0000"/>
              </a:solidFill>
            </a:endParaRPr>
          </a:p>
          <a:p>
            <a:pPr marL="0" indent="0">
              <a:buNone/>
            </a:pPr>
            <a:r>
              <a:rPr lang="it-IT" dirty="0" err="1"/>
              <a:t>Because</a:t>
            </a:r>
            <a:r>
              <a:rPr lang="it-IT" dirty="0"/>
              <a:t> </a:t>
            </a:r>
            <a:r>
              <a:rPr lang="it-IT" dirty="0" err="1"/>
              <a:t>there</a:t>
            </a:r>
            <a:r>
              <a:rPr lang="it-IT" dirty="0"/>
              <a:t> are </a:t>
            </a:r>
            <a:r>
              <a:rPr lang="it-IT" dirty="0" err="1"/>
              <a:t>relationships</a:t>
            </a:r>
            <a:r>
              <a:rPr lang="it-IT" dirty="0"/>
              <a:t> </a:t>
            </a:r>
            <a:r>
              <a:rPr lang="it-IT" dirty="0" err="1"/>
              <a:t>between</a:t>
            </a:r>
            <a:r>
              <a:rPr lang="it-IT" dirty="0"/>
              <a:t> some of the features, e.g., </a:t>
            </a:r>
            <a:r>
              <a:rPr lang="it-IT" dirty="0" err="1"/>
              <a:t>total</a:t>
            </a:r>
            <a:r>
              <a:rPr lang="it-IT" dirty="0"/>
              <a:t> </a:t>
            </a:r>
            <a:r>
              <a:rPr lang="it-IT" dirty="0" err="1"/>
              <a:t>basement</a:t>
            </a:r>
            <a:r>
              <a:rPr lang="it-IT" dirty="0"/>
              <a:t> = </a:t>
            </a:r>
            <a:r>
              <a:rPr lang="it-IT" dirty="0" err="1"/>
              <a:t>finished</a:t>
            </a:r>
            <a:r>
              <a:rPr lang="it-IT" dirty="0"/>
              <a:t> + </a:t>
            </a:r>
            <a:r>
              <a:rPr lang="it-IT" dirty="0" err="1"/>
              <a:t>unfinished</a:t>
            </a:r>
            <a:r>
              <a:rPr lang="it-IT" dirty="0"/>
              <a:t> </a:t>
            </a:r>
            <a:r>
              <a:rPr lang="it-IT" dirty="0" err="1"/>
              <a:t>basement</a:t>
            </a:r>
            <a:r>
              <a:rPr lang="it-IT" dirty="0"/>
              <a:t>, or the </a:t>
            </a:r>
            <a:r>
              <a:rPr lang="it-IT" dirty="0" err="1"/>
              <a:t>number</a:t>
            </a:r>
            <a:r>
              <a:rPr lang="it-IT" dirty="0"/>
              <a:t> of rooms </a:t>
            </a:r>
            <a:r>
              <a:rPr lang="it-IT" dirty="0" err="1"/>
              <a:t>is</a:t>
            </a:r>
            <a:r>
              <a:rPr lang="it-IT" dirty="0"/>
              <a:t> </a:t>
            </a:r>
            <a:r>
              <a:rPr lang="it-IT" dirty="0" err="1"/>
              <a:t>should</a:t>
            </a:r>
            <a:r>
              <a:rPr lang="it-IT" dirty="0"/>
              <a:t> be positive </a:t>
            </a:r>
            <a:r>
              <a:rPr lang="it-IT" dirty="0" err="1"/>
              <a:t>correlated</a:t>
            </a:r>
            <a:r>
              <a:rPr lang="it-IT" dirty="0"/>
              <a:t> with the </a:t>
            </a:r>
            <a:r>
              <a:rPr lang="it-IT" dirty="0" err="1"/>
              <a:t>number</a:t>
            </a:r>
            <a:r>
              <a:rPr lang="it-IT" dirty="0"/>
              <a:t> of </a:t>
            </a:r>
            <a:r>
              <a:rPr lang="it-IT" dirty="0" err="1"/>
              <a:t>bedrooms</a:t>
            </a:r>
            <a:endParaRPr lang="it-IT" dirty="0"/>
          </a:p>
          <a:p>
            <a:pPr marL="0" indent="0">
              <a:buNone/>
            </a:pPr>
            <a:endParaRPr lang="it-IT" dirty="0"/>
          </a:p>
          <a:p>
            <a:pPr>
              <a:buFont typeface="Wingdings" panose="05000000000000000000" pitchFamily="2" charset="2"/>
              <a:buChar char="à"/>
            </a:pPr>
            <a:r>
              <a:rPr lang="it-IT" dirty="0">
                <a:sym typeface="Wingdings" panose="05000000000000000000" pitchFamily="2" charset="2"/>
              </a:rPr>
              <a:t>Ridge and Lasso </a:t>
            </a:r>
            <a:r>
              <a:rPr lang="it-IT" dirty="0" err="1">
                <a:sym typeface="Wingdings" panose="05000000000000000000" pitchFamily="2" charset="2"/>
              </a:rPr>
              <a:t>regression</a:t>
            </a:r>
            <a:r>
              <a:rPr lang="it-IT" dirty="0">
                <a:sym typeface="Wingdings" panose="05000000000000000000" pitchFamily="2" charset="2"/>
              </a:rPr>
              <a:t> can </a:t>
            </a:r>
            <a:r>
              <a:rPr lang="it-IT" dirty="0" err="1">
                <a:sym typeface="Wingdings" panose="05000000000000000000" pitchFamily="2" charset="2"/>
              </a:rPr>
              <a:t>deal</a:t>
            </a:r>
            <a:r>
              <a:rPr lang="it-IT" dirty="0">
                <a:sym typeface="Wingdings" panose="05000000000000000000" pitchFamily="2" charset="2"/>
              </a:rPr>
              <a:t> with </a:t>
            </a:r>
            <a:r>
              <a:rPr lang="it-IT" dirty="0" err="1">
                <a:sym typeface="Wingdings" panose="05000000000000000000" pitchFamily="2" charset="2"/>
              </a:rPr>
              <a:t>this</a:t>
            </a:r>
            <a:r>
              <a:rPr lang="it-IT" dirty="0">
                <a:sym typeface="Wingdings" panose="05000000000000000000" pitchFamily="2" charset="2"/>
              </a:rPr>
              <a:t> </a:t>
            </a:r>
            <a:r>
              <a:rPr lang="it-IT" dirty="0" err="1">
                <a:sym typeface="Wingdings" panose="05000000000000000000" pitchFamily="2" charset="2"/>
              </a:rPr>
              <a:t>problem</a:t>
            </a:r>
            <a:endParaRPr lang="it-IT" dirty="0">
              <a:sym typeface="Wingdings" panose="05000000000000000000" pitchFamily="2" charset="2"/>
            </a:endParaRPr>
          </a:p>
          <a:p>
            <a:pPr marL="0" indent="0">
              <a:buNone/>
            </a:pPr>
            <a:endParaRPr lang="it-IT" dirty="0">
              <a:sym typeface="Wingdings" panose="05000000000000000000" pitchFamily="2" charset="2"/>
            </a:endParaRPr>
          </a:p>
          <a:p>
            <a:pPr marL="0" indent="0">
              <a:buNone/>
            </a:pPr>
            <a:r>
              <a:rPr lang="it-IT" dirty="0">
                <a:sym typeface="Wingdings" panose="05000000000000000000" pitchFamily="2" charset="2"/>
              </a:rPr>
              <a:t>Code: </a:t>
            </a:r>
            <a:r>
              <a:rPr lang="it-IT" dirty="0" err="1">
                <a:sym typeface="Wingdings" panose="05000000000000000000" pitchFamily="2" charset="2"/>
              </a:rPr>
              <a:t>Python_regression_results.ipynb</a:t>
            </a:r>
            <a:r>
              <a:rPr lang="it-IT" dirty="0">
                <a:sym typeface="Wingdings" panose="05000000000000000000" pitchFamily="2" charset="2"/>
              </a:rPr>
              <a:t> </a:t>
            </a:r>
            <a:r>
              <a:rPr lang="it-IT" sz="1400" dirty="0">
                <a:sym typeface="Wingdings" panose="05000000000000000000" pitchFamily="2" charset="2"/>
              </a:rPr>
              <a:t>© </a:t>
            </a:r>
            <a:r>
              <a:rPr lang="it-IT" sz="1400" dirty="0" err="1">
                <a:sym typeface="Wingdings" panose="05000000000000000000" pitchFamily="2" charset="2"/>
              </a:rPr>
              <a:t>J.Hull</a:t>
            </a:r>
            <a:r>
              <a:rPr lang="it-IT" sz="1400" dirty="0">
                <a:sym typeface="Wingdings" panose="05000000000000000000" pitchFamily="2" charset="2"/>
              </a:rPr>
              <a:t> </a:t>
            </a:r>
            <a:endParaRPr lang="it-IT" dirty="0">
              <a:sym typeface="Wingdings" panose="05000000000000000000" pitchFamily="2" charset="2"/>
            </a:endParaRPr>
          </a:p>
        </p:txBody>
      </p:sp>
      <p:sp>
        <p:nvSpPr>
          <p:cNvPr id="5" name="Segnaposto numero diapositiva 4">
            <a:extLst>
              <a:ext uri="{FF2B5EF4-FFF2-40B4-BE49-F238E27FC236}">
                <a16:creationId xmlns:a16="http://schemas.microsoft.com/office/drawing/2014/main" id="{BB9868BE-7519-4E7F-9399-37DA742625F0}"/>
              </a:ext>
            </a:extLst>
          </p:cNvPr>
          <p:cNvSpPr>
            <a:spLocks noGrp="1"/>
          </p:cNvSpPr>
          <p:nvPr>
            <p:ph type="sldNum" sz="quarter" idx="12"/>
          </p:nvPr>
        </p:nvSpPr>
        <p:spPr/>
        <p:txBody>
          <a:bodyPr/>
          <a:lstStyle/>
          <a:p>
            <a:fld id="{F979D778-5668-409F-BE61-8F31D5437AFC}" type="slidenum">
              <a:rPr lang="en-CA" smtClean="0"/>
              <a:t>19</a:t>
            </a:fld>
            <a:endParaRPr lang="en-CA"/>
          </a:p>
        </p:txBody>
      </p:sp>
    </p:spTree>
    <p:extLst>
      <p:ext uri="{BB962C8B-B14F-4D97-AF65-F5344CB8AC3E}">
        <p14:creationId xmlns:p14="http://schemas.microsoft.com/office/powerpoint/2010/main" val="1599912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endParaRPr lang="en-CA" dirty="0"/>
          </a:p>
        </p:txBody>
      </p:sp>
      <p:sp>
        <p:nvSpPr>
          <p:cNvPr id="3" name="Content Placeholder 2"/>
          <p:cNvSpPr>
            <a:spLocks noGrp="1"/>
          </p:cNvSpPr>
          <p:nvPr>
            <p:ph idx="1"/>
          </p:nvPr>
        </p:nvSpPr>
        <p:spPr/>
        <p:txBody>
          <a:bodyPr/>
          <a:lstStyle/>
          <a:p>
            <a:r>
              <a:rPr lang="en-US" sz="2400" dirty="0"/>
              <a:t>Linear regression is a very popular tool because once you have made the assumption that the model is linear you do not need huge amount of data</a:t>
            </a:r>
          </a:p>
          <a:p>
            <a:r>
              <a:rPr lang="en-US" sz="2400" dirty="0"/>
              <a:t>In ML we refer to the constant term as the bias and the coefficients as weights</a:t>
            </a:r>
          </a:p>
          <a:p>
            <a:pPr marL="0" indent="0">
              <a:buNone/>
            </a:pPr>
            <a:endParaRPr lang="en-CA" dirty="0"/>
          </a:p>
        </p:txBody>
      </p:sp>
      <p:sp>
        <p:nvSpPr>
          <p:cNvPr id="5" name="Slide Number Placeholder 4"/>
          <p:cNvSpPr>
            <a:spLocks noGrp="1"/>
          </p:cNvSpPr>
          <p:nvPr>
            <p:ph type="sldNum" sz="quarter" idx="12"/>
          </p:nvPr>
        </p:nvSpPr>
        <p:spPr/>
        <p:txBody>
          <a:bodyPr/>
          <a:lstStyle/>
          <a:p>
            <a:fld id="{2E8C09BE-1715-42CA-A91A-E7B0E09A3015}" type="slidenum">
              <a:rPr lang="en-CA" smtClean="0"/>
              <a:t>2</a:t>
            </a:fld>
            <a:endParaRPr lang="en-CA" dirty="0"/>
          </a:p>
        </p:txBody>
      </p:sp>
    </p:spTree>
    <p:extLst>
      <p:ext uri="{BB962C8B-B14F-4D97-AF65-F5344CB8AC3E}">
        <p14:creationId xmlns:p14="http://schemas.microsoft.com/office/powerpoint/2010/main" val="759096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992" y="1052736"/>
            <a:ext cx="8755062" cy="457200"/>
          </a:xfrm>
        </p:spPr>
        <p:txBody>
          <a:bodyPr/>
          <a:lstStyle/>
          <a:p>
            <a:r>
              <a:rPr lang="en-CA" dirty="0"/>
              <a:t>Ridge Results for validation set</a:t>
            </a:r>
            <a:endParaRPr lang="en-CA" sz="2400" dirty="0"/>
          </a:p>
        </p:txBody>
      </p:sp>
      <p:sp>
        <p:nvSpPr>
          <p:cNvPr id="5" name="Slide Number Placeholder 4"/>
          <p:cNvSpPr>
            <a:spLocks noGrp="1"/>
          </p:cNvSpPr>
          <p:nvPr>
            <p:ph type="sldNum" sz="quarter" idx="12"/>
          </p:nvPr>
        </p:nvSpPr>
        <p:spPr/>
        <p:txBody>
          <a:bodyPr/>
          <a:lstStyle/>
          <a:p>
            <a:fld id="{2E8C09BE-1715-42CA-A91A-E7B0E09A3015}" type="slidenum">
              <a:rPr lang="en-CA" smtClean="0"/>
              <a:t>20</a:t>
            </a:fld>
            <a:endParaRPr lang="en-CA"/>
          </a:p>
        </p:txBody>
      </p:sp>
      <p:pic>
        <p:nvPicPr>
          <p:cNvPr id="8" name="Picture 7"/>
          <p:cNvPicPr>
            <a:picLocks noChangeAspect="1"/>
          </p:cNvPicPr>
          <p:nvPr/>
        </p:nvPicPr>
        <p:blipFill>
          <a:blip r:embed="rId2"/>
          <a:stretch>
            <a:fillRect/>
          </a:stretch>
        </p:blipFill>
        <p:spPr>
          <a:xfrm>
            <a:off x="406513" y="1662384"/>
            <a:ext cx="4021471" cy="2414746"/>
          </a:xfrm>
          <a:prstGeom prst="rect">
            <a:avLst/>
          </a:prstGeom>
        </p:spPr>
      </p:pic>
      <p:sp>
        <p:nvSpPr>
          <p:cNvPr id="6" name="Title 1">
            <a:extLst>
              <a:ext uri="{FF2B5EF4-FFF2-40B4-BE49-F238E27FC236}">
                <a16:creationId xmlns:a16="http://schemas.microsoft.com/office/drawing/2014/main" id="{96A8DDFC-979B-495D-96CE-D03A659F6F23}"/>
              </a:ext>
            </a:extLst>
          </p:cNvPr>
          <p:cNvSpPr txBox="1">
            <a:spLocks/>
          </p:cNvSpPr>
          <p:nvPr/>
        </p:nvSpPr>
        <p:spPr bwMode="auto">
          <a:xfrm>
            <a:off x="371992" y="3496791"/>
            <a:ext cx="85820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300" b="1" i="1">
                <a:solidFill>
                  <a:schemeClr val="tx2"/>
                </a:solidFill>
                <a:latin typeface="+mj-lt"/>
                <a:ea typeface="+mj-ea"/>
                <a:cs typeface="+mj-cs"/>
              </a:defRPr>
            </a:lvl1pPr>
            <a:lvl2pPr algn="l" rtl="0" eaLnBrk="1" fontAlgn="base" hangingPunct="1">
              <a:spcBef>
                <a:spcPct val="0"/>
              </a:spcBef>
              <a:spcAft>
                <a:spcPct val="0"/>
              </a:spcAft>
              <a:defRPr sz="3300" b="1" i="1">
                <a:solidFill>
                  <a:schemeClr val="tx2"/>
                </a:solidFill>
                <a:latin typeface="Times New Roman" pitchFamily="18" charset="0"/>
              </a:defRPr>
            </a:lvl2pPr>
            <a:lvl3pPr algn="l" rtl="0" eaLnBrk="1" fontAlgn="base" hangingPunct="1">
              <a:spcBef>
                <a:spcPct val="0"/>
              </a:spcBef>
              <a:spcAft>
                <a:spcPct val="0"/>
              </a:spcAft>
              <a:defRPr sz="3300" b="1" i="1">
                <a:solidFill>
                  <a:schemeClr val="tx2"/>
                </a:solidFill>
                <a:latin typeface="Times New Roman" pitchFamily="18" charset="0"/>
              </a:defRPr>
            </a:lvl3pPr>
            <a:lvl4pPr algn="l" rtl="0" eaLnBrk="1" fontAlgn="base" hangingPunct="1">
              <a:spcBef>
                <a:spcPct val="0"/>
              </a:spcBef>
              <a:spcAft>
                <a:spcPct val="0"/>
              </a:spcAft>
              <a:defRPr sz="3300" b="1" i="1">
                <a:solidFill>
                  <a:schemeClr val="tx2"/>
                </a:solidFill>
                <a:latin typeface="Times New Roman" pitchFamily="18" charset="0"/>
              </a:defRPr>
            </a:lvl4pPr>
            <a:lvl5pPr algn="l" rtl="0" eaLnBrk="1" fontAlgn="base" hangingPunct="1">
              <a:spcBef>
                <a:spcPct val="0"/>
              </a:spcBef>
              <a:spcAft>
                <a:spcPct val="0"/>
              </a:spcAft>
              <a:defRPr sz="3300" b="1" i="1">
                <a:solidFill>
                  <a:schemeClr val="tx2"/>
                </a:solidFill>
                <a:latin typeface="Times New Roman" pitchFamily="18" charset="0"/>
              </a:defRPr>
            </a:lvl5pPr>
            <a:lvl6pPr marL="342900" algn="l" rtl="0" eaLnBrk="1" fontAlgn="base" hangingPunct="1">
              <a:spcBef>
                <a:spcPct val="0"/>
              </a:spcBef>
              <a:spcAft>
                <a:spcPct val="0"/>
              </a:spcAft>
              <a:defRPr sz="3300" i="1">
                <a:solidFill>
                  <a:schemeClr val="tx2"/>
                </a:solidFill>
                <a:latin typeface="Times New Roman" pitchFamily="18" charset="0"/>
              </a:defRPr>
            </a:lvl6pPr>
            <a:lvl7pPr marL="685800" algn="l" rtl="0" eaLnBrk="1" fontAlgn="base" hangingPunct="1">
              <a:spcBef>
                <a:spcPct val="0"/>
              </a:spcBef>
              <a:spcAft>
                <a:spcPct val="0"/>
              </a:spcAft>
              <a:defRPr sz="3300" i="1">
                <a:solidFill>
                  <a:schemeClr val="tx2"/>
                </a:solidFill>
                <a:latin typeface="Times New Roman" pitchFamily="18" charset="0"/>
              </a:defRPr>
            </a:lvl7pPr>
            <a:lvl8pPr marL="1028700" algn="l" rtl="0" eaLnBrk="1" fontAlgn="base" hangingPunct="1">
              <a:spcBef>
                <a:spcPct val="0"/>
              </a:spcBef>
              <a:spcAft>
                <a:spcPct val="0"/>
              </a:spcAft>
              <a:defRPr sz="3300" i="1">
                <a:solidFill>
                  <a:schemeClr val="tx2"/>
                </a:solidFill>
                <a:latin typeface="Times New Roman" pitchFamily="18" charset="0"/>
              </a:defRPr>
            </a:lvl8pPr>
            <a:lvl9pPr marL="1371600" algn="l" rtl="0" eaLnBrk="1" fontAlgn="base" hangingPunct="1">
              <a:spcBef>
                <a:spcPct val="0"/>
              </a:spcBef>
              <a:spcAft>
                <a:spcPct val="0"/>
              </a:spcAft>
              <a:defRPr sz="3300" i="1">
                <a:solidFill>
                  <a:schemeClr val="tx2"/>
                </a:solidFill>
                <a:latin typeface="Times New Roman" pitchFamily="18" charset="0"/>
              </a:defRPr>
            </a:lvl9pPr>
          </a:lstStyle>
          <a:p>
            <a:r>
              <a:rPr lang="en-CA" kern="0" dirty="0"/>
              <a:t>Lasso Results for validation set</a:t>
            </a:r>
            <a:endParaRPr lang="en-CA" sz="2800" kern="0" dirty="0"/>
          </a:p>
        </p:txBody>
      </p:sp>
      <p:pic>
        <p:nvPicPr>
          <p:cNvPr id="7" name="Picture 2">
            <a:extLst>
              <a:ext uri="{FF2B5EF4-FFF2-40B4-BE49-F238E27FC236}">
                <a16:creationId xmlns:a16="http://schemas.microsoft.com/office/drawing/2014/main" id="{DEBF81DE-5E95-4DA7-A5DE-52CC8E101C72}"/>
              </a:ext>
            </a:extLst>
          </p:cNvPr>
          <p:cNvPicPr>
            <a:picLocks noChangeAspect="1"/>
          </p:cNvPicPr>
          <p:nvPr/>
        </p:nvPicPr>
        <p:blipFill>
          <a:blip r:embed="rId3"/>
          <a:stretch>
            <a:fillRect/>
          </a:stretch>
        </p:blipFill>
        <p:spPr>
          <a:xfrm>
            <a:off x="3491880" y="4354041"/>
            <a:ext cx="3886200" cy="2333520"/>
          </a:xfrm>
          <a:prstGeom prst="rect">
            <a:avLst/>
          </a:prstGeom>
        </p:spPr>
      </p:pic>
    </p:spTree>
    <p:extLst>
      <p:ext uri="{BB962C8B-B14F-4D97-AF65-F5344CB8AC3E}">
        <p14:creationId xmlns:p14="http://schemas.microsoft.com/office/powerpoint/2010/main" val="49277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980728"/>
            <a:ext cx="8206680" cy="720080"/>
          </a:xfrm>
        </p:spPr>
        <p:txBody>
          <a:bodyPr/>
          <a:lstStyle/>
          <a:p>
            <a:r>
              <a:rPr lang="en-CA" dirty="0"/>
              <a:t>Non-zero weights for Lasso when </a:t>
            </a:r>
            <a:r>
              <a:rPr lang="en-CA" dirty="0">
                <a:latin typeface="Symbol" panose="05050102010706020507" pitchFamily="18" charset="2"/>
              </a:rPr>
              <a:t>l</a:t>
            </a:r>
            <a:r>
              <a:rPr lang="en-CA" dirty="0"/>
              <a:t>=0.1</a:t>
            </a:r>
          </a:p>
        </p:txBody>
      </p:sp>
      <p:sp>
        <p:nvSpPr>
          <p:cNvPr id="3" name="Content Placeholder 2"/>
          <p:cNvSpPr>
            <a:spLocks noGrp="1"/>
          </p:cNvSpPr>
          <p:nvPr>
            <p:ph idx="1"/>
          </p:nvPr>
        </p:nvSpPr>
        <p:spPr>
          <a:xfrm>
            <a:off x="685800" y="2362200"/>
            <a:ext cx="7772400" cy="4114800"/>
          </a:xfrm>
        </p:spPr>
        <p:txBody>
          <a:bodyPr/>
          <a:lstStyle/>
          <a:p>
            <a:pPr marL="0" indent="0">
              <a:buNone/>
            </a:pPr>
            <a:r>
              <a:rPr lang="en-US" dirty="0"/>
              <a:t> </a:t>
            </a:r>
            <a:endParaRPr lang="en-CA" dirty="0"/>
          </a:p>
        </p:txBody>
      </p:sp>
      <p:sp>
        <p:nvSpPr>
          <p:cNvPr id="5" name="Slide Number Placeholder 4"/>
          <p:cNvSpPr>
            <a:spLocks noGrp="1"/>
          </p:cNvSpPr>
          <p:nvPr>
            <p:ph type="sldNum" sz="quarter" idx="12"/>
          </p:nvPr>
        </p:nvSpPr>
        <p:spPr/>
        <p:txBody>
          <a:bodyPr/>
          <a:lstStyle/>
          <a:p>
            <a:fld id="{2E8C09BE-1715-42CA-A91A-E7B0E09A3015}" type="slidenum">
              <a:rPr lang="en-CA" smtClean="0"/>
              <a:t>21</a:t>
            </a:fld>
            <a:endParaRPr lang="en-CA"/>
          </a:p>
        </p:txBody>
      </p:sp>
      <p:graphicFrame>
        <p:nvGraphicFramePr>
          <p:cNvPr id="6" name="Table 5"/>
          <p:cNvGraphicFramePr>
            <a:graphicFrameLocks noGrp="1"/>
          </p:cNvGraphicFramePr>
          <p:nvPr>
            <p:extLst>
              <p:ext uri="{D42A27DB-BD31-4B8C-83A1-F6EECF244321}">
                <p14:modId xmlns:p14="http://schemas.microsoft.com/office/powerpoint/2010/main" val="3471522993"/>
              </p:ext>
            </p:extLst>
          </p:nvPr>
        </p:nvGraphicFramePr>
        <p:xfrm>
          <a:off x="1115616" y="2074085"/>
          <a:ext cx="6696744" cy="3466046"/>
        </p:xfrm>
        <a:graphic>
          <a:graphicData uri="http://schemas.openxmlformats.org/drawingml/2006/table">
            <a:tbl>
              <a:tblPr firstRow="1" firstCol="1" bandRow="1">
                <a:tableStyleId>{5940675A-B579-460E-94D1-54222C63F5DA}</a:tableStyleId>
              </a:tblPr>
              <a:tblGrid>
                <a:gridCol w="4325119">
                  <a:extLst>
                    <a:ext uri="{9D8B030D-6E8A-4147-A177-3AD203B41FA5}">
                      <a16:colId xmlns:a16="http://schemas.microsoft.com/office/drawing/2014/main" val="20000"/>
                    </a:ext>
                  </a:extLst>
                </a:gridCol>
                <a:gridCol w="2371625">
                  <a:extLst>
                    <a:ext uri="{9D8B030D-6E8A-4147-A177-3AD203B41FA5}">
                      <a16:colId xmlns:a16="http://schemas.microsoft.com/office/drawing/2014/main" val="20001"/>
                    </a:ext>
                  </a:extLst>
                </a:gridCol>
              </a:tblGrid>
              <a:tr h="224806">
                <a:tc>
                  <a:txBody>
                    <a:bodyPr/>
                    <a:lstStyle/>
                    <a:p>
                      <a:pPr algn="just">
                        <a:lnSpc>
                          <a:spcPct val="106000"/>
                        </a:lnSpc>
                        <a:spcAft>
                          <a:spcPts val="0"/>
                        </a:spcAft>
                        <a:tabLst>
                          <a:tab pos="3838575" algn="l"/>
                        </a:tabLst>
                      </a:pPr>
                      <a:r>
                        <a:rPr lang="en-CA" sz="1600" b="1" dirty="0">
                          <a:effectLst/>
                          <a:latin typeface="+mj-lt"/>
                        </a:rPr>
                        <a:t>Feature</a:t>
                      </a:r>
                      <a:endParaRPr lang="en-CA" sz="1600" b="1" dirty="0">
                        <a:effectLst/>
                        <a:latin typeface="+mj-lt"/>
                        <a:ea typeface="Calibri"/>
                        <a:cs typeface="Times New Roman"/>
                      </a:endParaRPr>
                    </a:p>
                  </a:txBody>
                  <a:tcPr marL="68580" marR="68580" marT="0" marB="0"/>
                </a:tc>
                <a:tc>
                  <a:txBody>
                    <a:bodyPr/>
                    <a:lstStyle/>
                    <a:p>
                      <a:pPr algn="ctr">
                        <a:lnSpc>
                          <a:spcPct val="106000"/>
                        </a:lnSpc>
                        <a:spcAft>
                          <a:spcPts val="0"/>
                        </a:spcAft>
                        <a:tabLst>
                          <a:tab pos="3838575" algn="l"/>
                        </a:tabLst>
                      </a:pPr>
                      <a:r>
                        <a:rPr lang="en-CA" sz="1600" b="1" dirty="0">
                          <a:effectLst/>
                          <a:latin typeface="+mj-lt"/>
                        </a:rPr>
                        <a:t>Weight</a:t>
                      </a:r>
                      <a:endParaRPr lang="en-CA" sz="1600" b="1" dirty="0">
                        <a:effectLst/>
                        <a:latin typeface="+mj-lt"/>
                        <a:ea typeface="Calibri"/>
                        <a:cs typeface="Times New Roman"/>
                      </a:endParaRPr>
                    </a:p>
                  </a:txBody>
                  <a:tcPr marL="68580" marR="68580" marT="0" marB="0"/>
                </a:tc>
                <a:extLst>
                  <a:ext uri="{0D108BD9-81ED-4DB2-BD59-A6C34878D82A}">
                    <a16:rowId xmlns:a16="http://schemas.microsoft.com/office/drawing/2014/main" val="10000"/>
                  </a:ext>
                </a:extLst>
              </a:tr>
              <a:tr h="224806">
                <a:tc>
                  <a:txBody>
                    <a:bodyPr/>
                    <a:lstStyle/>
                    <a:p>
                      <a:pPr algn="just">
                        <a:lnSpc>
                          <a:spcPct val="106000"/>
                        </a:lnSpc>
                        <a:spcAft>
                          <a:spcPts val="0"/>
                        </a:spcAft>
                        <a:tabLst>
                          <a:tab pos="3838575" algn="l"/>
                        </a:tabLst>
                      </a:pPr>
                      <a:r>
                        <a:rPr lang="en-CA" sz="1600" dirty="0">
                          <a:effectLst/>
                          <a:latin typeface="+mj-lt"/>
                        </a:rPr>
                        <a:t>Lot Area (square feet)</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tabLst>
                          <a:tab pos="3838575" algn="l"/>
                        </a:tabLst>
                      </a:pPr>
                      <a:r>
                        <a:rPr lang="en-CA" sz="1600">
                          <a:effectLst/>
                          <a:latin typeface="+mj-lt"/>
                        </a:rPr>
                        <a:t>0.04</a:t>
                      </a:r>
                      <a:endParaRPr lang="en-CA" sz="1600">
                        <a:effectLst/>
                        <a:latin typeface="+mj-lt"/>
                        <a:ea typeface="Calibri"/>
                        <a:cs typeface="Times New Roman"/>
                      </a:endParaRPr>
                    </a:p>
                  </a:txBody>
                  <a:tcPr marL="68580" marR="68580" marT="0" marB="0"/>
                </a:tc>
                <a:extLst>
                  <a:ext uri="{0D108BD9-81ED-4DB2-BD59-A6C34878D82A}">
                    <a16:rowId xmlns:a16="http://schemas.microsoft.com/office/drawing/2014/main" val="10001"/>
                  </a:ext>
                </a:extLst>
              </a:tr>
              <a:tr h="224806">
                <a:tc>
                  <a:txBody>
                    <a:bodyPr/>
                    <a:lstStyle/>
                    <a:p>
                      <a:pPr algn="just">
                        <a:lnSpc>
                          <a:spcPct val="106000"/>
                        </a:lnSpc>
                        <a:spcAft>
                          <a:spcPts val="0"/>
                        </a:spcAft>
                        <a:tabLst>
                          <a:tab pos="3838575" algn="l"/>
                        </a:tabLst>
                      </a:pPr>
                      <a:r>
                        <a:rPr lang="en-CA" sz="1600" dirty="0">
                          <a:effectLst/>
                          <a:latin typeface="+mj-lt"/>
                        </a:rPr>
                        <a:t>Overall quality (Scale from 1 to 10)</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tabLst>
                          <a:tab pos="3838575" algn="l"/>
                        </a:tabLst>
                      </a:pPr>
                      <a:r>
                        <a:rPr lang="en-CA" sz="1600">
                          <a:effectLst/>
                          <a:latin typeface="+mj-lt"/>
                        </a:rPr>
                        <a:t>0.30</a:t>
                      </a:r>
                      <a:endParaRPr lang="en-CA" sz="1600">
                        <a:effectLst/>
                        <a:latin typeface="+mj-lt"/>
                        <a:ea typeface="Calibri"/>
                        <a:cs typeface="Times New Roman"/>
                      </a:endParaRPr>
                    </a:p>
                  </a:txBody>
                  <a:tcPr marL="68580" marR="68580" marT="0" marB="0"/>
                </a:tc>
                <a:extLst>
                  <a:ext uri="{0D108BD9-81ED-4DB2-BD59-A6C34878D82A}">
                    <a16:rowId xmlns:a16="http://schemas.microsoft.com/office/drawing/2014/main" val="10002"/>
                  </a:ext>
                </a:extLst>
              </a:tr>
              <a:tr h="224806">
                <a:tc>
                  <a:txBody>
                    <a:bodyPr/>
                    <a:lstStyle/>
                    <a:p>
                      <a:pPr algn="just">
                        <a:lnSpc>
                          <a:spcPct val="106000"/>
                        </a:lnSpc>
                        <a:spcAft>
                          <a:spcPts val="0"/>
                        </a:spcAft>
                        <a:tabLst>
                          <a:tab pos="3838575" algn="l"/>
                        </a:tabLst>
                      </a:pPr>
                      <a:r>
                        <a:rPr lang="en-CA" sz="1600" dirty="0">
                          <a:effectLst/>
                          <a:latin typeface="+mj-lt"/>
                        </a:rPr>
                        <a:t>Year built</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tabLst>
                          <a:tab pos="3838575" algn="l"/>
                        </a:tabLst>
                      </a:pPr>
                      <a:r>
                        <a:rPr lang="en-CA" sz="1600">
                          <a:effectLst/>
                          <a:latin typeface="+mj-lt"/>
                        </a:rPr>
                        <a:t>0.05</a:t>
                      </a:r>
                      <a:endParaRPr lang="en-CA" sz="1600">
                        <a:effectLst/>
                        <a:latin typeface="+mj-lt"/>
                        <a:ea typeface="Calibri"/>
                        <a:cs typeface="Times New Roman"/>
                      </a:endParaRPr>
                    </a:p>
                  </a:txBody>
                  <a:tcPr marL="68580" marR="68580" marT="0" marB="0"/>
                </a:tc>
                <a:extLst>
                  <a:ext uri="{0D108BD9-81ED-4DB2-BD59-A6C34878D82A}">
                    <a16:rowId xmlns:a16="http://schemas.microsoft.com/office/drawing/2014/main" val="10003"/>
                  </a:ext>
                </a:extLst>
              </a:tr>
              <a:tr h="224806">
                <a:tc>
                  <a:txBody>
                    <a:bodyPr/>
                    <a:lstStyle/>
                    <a:p>
                      <a:pPr algn="just">
                        <a:lnSpc>
                          <a:spcPct val="106000"/>
                        </a:lnSpc>
                        <a:spcAft>
                          <a:spcPts val="0"/>
                        </a:spcAft>
                        <a:tabLst>
                          <a:tab pos="3838575" algn="l"/>
                        </a:tabLst>
                      </a:pPr>
                      <a:r>
                        <a:rPr lang="en-CA" sz="1600" dirty="0">
                          <a:effectLst/>
                          <a:latin typeface="+mj-lt"/>
                        </a:rPr>
                        <a:t>Year remodeled </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tabLst>
                          <a:tab pos="3838575" algn="l"/>
                        </a:tabLst>
                      </a:pPr>
                      <a:r>
                        <a:rPr lang="en-CA" sz="1600">
                          <a:effectLst/>
                          <a:latin typeface="+mj-lt"/>
                        </a:rPr>
                        <a:t>0.06</a:t>
                      </a:r>
                      <a:endParaRPr lang="en-CA" sz="1600">
                        <a:effectLst/>
                        <a:latin typeface="+mj-lt"/>
                        <a:ea typeface="Calibri"/>
                        <a:cs typeface="Times New Roman"/>
                      </a:endParaRPr>
                    </a:p>
                  </a:txBody>
                  <a:tcPr marL="68580" marR="68580" marT="0" marB="0"/>
                </a:tc>
                <a:extLst>
                  <a:ext uri="{0D108BD9-81ED-4DB2-BD59-A6C34878D82A}">
                    <a16:rowId xmlns:a16="http://schemas.microsoft.com/office/drawing/2014/main" val="10004"/>
                  </a:ext>
                </a:extLst>
              </a:tr>
              <a:tr h="224806">
                <a:tc>
                  <a:txBody>
                    <a:bodyPr/>
                    <a:lstStyle/>
                    <a:p>
                      <a:pPr algn="just">
                        <a:lnSpc>
                          <a:spcPct val="106000"/>
                        </a:lnSpc>
                        <a:spcAft>
                          <a:spcPts val="0"/>
                        </a:spcAft>
                        <a:tabLst>
                          <a:tab pos="3838575" algn="l"/>
                        </a:tabLst>
                      </a:pPr>
                      <a:r>
                        <a:rPr lang="en-CA" sz="1600" dirty="0">
                          <a:effectLst/>
                          <a:latin typeface="+mj-lt"/>
                        </a:rPr>
                        <a:t>Finished basement (square feet)</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tabLst>
                          <a:tab pos="3838575" algn="l"/>
                        </a:tabLst>
                      </a:pPr>
                      <a:r>
                        <a:rPr lang="en-CA" sz="1600" dirty="0">
                          <a:effectLst/>
                          <a:latin typeface="+mj-lt"/>
                        </a:rPr>
                        <a:t>0.12</a:t>
                      </a:r>
                      <a:endParaRPr lang="en-CA" sz="1600" dirty="0">
                        <a:effectLst/>
                        <a:latin typeface="+mj-lt"/>
                        <a:ea typeface="Calibri"/>
                        <a:cs typeface="Times New Roman"/>
                      </a:endParaRPr>
                    </a:p>
                  </a:txBody>
                  <a:tcPr marL="68580" marR="68580" marT="0" marB="0"/>
                </a:tc>
                <a:extLst>
                  <a:ext uri="{0D108BD9-81ED-4DB2-BD59-A6C34878D82A}">
                    <a16:rowId xmlns:a16="http://schemas.microsoft.com/office/drawing/2014/main" val="10005"/>
                  </a:ext>
                </a:extLst>
              </a:tr>
              <a:tr h="224806">
                <a:tc>
                  <a:txBody>
                    <a:bodyPr/>
                    <a:lstStyle/>
                    <a:p>
                      <a:pPr algn="just">
                        <a:lnSpc>
                          <a:spcPct val="106000"/>
                        </a:lnSpc>
                        <a:spcAft>
                          <a:spcPts val="0"/>
                        </a:spcAft>
                        <a:tabLst>
                          <a:tab pos="3838575" algn="l"/>
                        </a:tabLst>
                      </a:pPr>
                      <a:r>
                        <a:rPr lang="en-CA" sz="1600" dirty="0">
                          <a:effectLst/>
                          <a:latin typeface="+mj-lt"/>
                        </a:rPr>
                        <a:t>Total basement (square feet)</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tabLst>
                          <a:tab pos="3838575" algn="l"/>
                        </a:tabLst>
                      </a:pPr>
                      <a:r>
                        <a:rPr lang="en-CA" sz="1600" dirty="0">
                          <a:effectLst/>
                          <a:latin typeface="+mj-lt"/>
                        </a:rPr>
                        <a:t>0.10</a:t>
                      </a:r>
                      <a:endParaRPr lang="en-CA" sz="1600" dirty="0">
                        <a:effectLst/>
                        <a:latin typeface="+mj-lt"/>
                        <a:ea typeface="Calibri"/>
                        <a:cs typeface="Times New Roman"/>
                      </a:endParaRPr>
                    </a:p>
                  </a:txBody>
                  <a:tcPr marL="68580" marR="68580" marT="0" marB="0"/>
                </a:tc>
                <a:extLst>
                  <a:ext uri="{0D108BD9-81ED-4DB2-BD59-A6C34878D82A}">
                    <a16:rowId xmlns:a16="http://schemas.microsoft.com/office/drawing/2014/main" val="10006"/>
                  </a:ext>
                </a:extLst>
              </a:tr>
              <a:tr h="224806">
                <a:tc>
                  <a:txBody>
                    <a:bodyPr/>
                    <a:lstStyle/>
                    <a:p>
                      <a:pPr algn="just">
                        <a:lnSpc>
                          <a:spcPct val="106000"/>
                        </a:lnSpc>
                        <a:spcAft>
                          <a:spcPts val="0"/>
                        </a:spcAft>
                        <a:tabLst>
                          <a:tab pos="3838575" algn="l"/>
                        </a:tabLst>
                      </a:pPr>
                      <a:r>
                        <a:rPr lang="en-CA" sz="1600" dirty="0">
                          <a:effectLst/>
                          <a:latin typeface="+mj-lt"/>
                        </a:rPr>
                        <a:t>First floor (square feet)</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tabLst>
                          <a:tab pos="3838575" algn="l"/>
                        </a:tabLst>
                      </a:pPr>
                      <a:r>
                        <a:rPr lang="en-CA" sz="1600">
                          <a:effectLst/>
                          <a:latin typeface="+mj-lt"/>
                        </a:rPr>
                        <a:t>0.03</a:t>
                      </a:r>
                      <a:endParaRPr lang="en-CA" sz="1600">
                        <a:effectLst/>
                        <a:latin typeface="+mj-lt"/>
                        <a:ea typeface="Calibri"/>
                        <a:cs typeface="Times New Roman"/>
                      </a:endParaRPr>
                    </a:p>
                  </a:txBody>
                  <a:tcPr marL="68580" marR="68580" marT="0" marB="0"/>
                </a:tc>
                <a:extLst>
                  <a:ext uri="{0D108BD9-81ED-4DB2-BD59-A6C34878D82A}">
                    <a16:rowId xmlns:a16="http://schemas.microsoft.com/office/drawing/2014/main" val="10007"/>
                  </a:ext>
                </a:extLst>
              </a:tr>
              <a:tr h="224806">
                <a:tc>
                  <a:txBody>
                    <a:bodyPr/>
                    <a:lstStyle/>
                    <a:p>
                      <a:pPr algn="just">
                        <a:lnSpc>
                          <a:spcPct val="106000"/>
                        </a:lnSpc>
                        <a:spcAft>
                          <a:spcPts val="0"/>
                        </a:spcAft>
                        <a:tabLst>
                          <a:tab pos="3838575" algn="l"/>
                        </a:tabLst>
                      </a:pPr>
                      <a:r>
                        <a:rPr lang="en-CA" sz="1600">
                          <a:effectLst/>
                          <a:latin typeface="+mj-lt"/>
                        </a:rPr>
                        <a:t>Living area (square feet)</a:t>
                      </a:r>
                      <a:endParaRPr lang="en-CA" sz="1600">
                        <a:effectLst/>
                        <a:latin typeface="+mj-lt"/>
                        <a:ea typeface="Calibri"/>
                        <a:cs typeface="Times New Roman"/>
                      </a:endParaRPr>
                    </a:p>
                  </a:txBody>
                  <a:tcPr marL="68580" marR="68580" marT="0" marB="0"/>
                </a:tc>
                <a:tc>
                  <a:txBody>
                    <a:bodyPr/>
                    <a:lstStyle/>
                    <a:p>
                      <a:pPr algn="ctr">
                        <a:lnSpc>
                          <a:spcPct val="106000"/>
                        </a:lnSpc>
                        <a:spcAft>
                          <a:spcPts val="0"/>
                        </a:spcAft>
                        <a:tabLst>
                          <a:tab pos="3838575" algn="l"/>
                        </a:tabLst>
                      </a:pPr>
                      <a:r>
                        <a:rPr lang="en-CA" sz="1600" dirty="0">
                          <a:effectLst/>
                          <a:latin typeface="+mj-lt"/>
                        </a:rPr>
                        <a:t>0.30</a:t>
                      </a:r>
                      <a:endParaRPr lang="en-CA" sz="1600" dirty="0">
                        <a:effectLst/>
                        <a:latin typeface="+mj-lt"/>
                        <a:ea typeface="Calibri"/>
                        <a:cs typeface="Times New Roman"/>
                      </a:endParaRPr>
                    </a:p>
                  </a:txBody>
                  <a:tcPr marL="68580" marR="68580" marT="0" marB="0"/>
                </a:tc>
                <a:extLst>
                  <a:ext uri="{0D108BD9-81ED-4DB2-BD59-A6C34878D82A}">
                    <a16:rowId xmlns:a16="http://schemas.microsoft.com/office/drawing/2014/main" val="10008"/>
                  </a:ext>
                </a:extLst>
              </a:tr>
              <a:tr h="224806">
                <a:tc>
                  <a:txBody>
                    <a:bodyPr/>
                    <a:lstStyle/>
                    <a:p>
                      <a:pPr algn="just">
                        <a:lnSpc>
                          <a:spcPct val="106000"/>
                        </a:lnSpc>
                        <a:spcAft>
                          <a:spcPts val="0"/>
                        </a:spcAft>
                        <a:tabLst>
                          <a:tab pos="3838575" algn="l"/>
                        </a:tabLst>
                      </a:pPr>
                      <a:r>
                        <a:rPr lang="en-CA" sz="1600" dirty="0">
                          <a:effectLst/>
                          <a:latin typeface="+mj-lt"/>
                        </a:rPr>
                        <a:t>Number of fireplaces</a:t>
                      </a:r>
                      <a:endParaRPr lang="en-CA" sz="1600" dirty="0">
                        <a:effectLst/>
                        <a:latin typeface="+mj-lt"/>
                        <a:ea typeface="Calibri"/>
                        <a:cs typeface="Times New Roman"/>
                      </a:endParaRPr>
                    </a:p>
                  </a:txBody>
                  <a:tcPr marL="68580" marR="68580" marT="0" marB="0"/>
                </a:tc>
                <a:tc>
                  <a:txBody>
                    <a:bodyPr/>
                    <a:lstStyle/>
                    <a:p>
                      <a:pPr algn="ctr">
                        <a:lnSpc>
                          <a:spcPct val="106000"/>
                        </a:lnSpc>
                        <a:spcAft>
                          <a:spcPts val="0"/>
                        </a:spcAft>
                        <a:tabLst>
                          <a:tab pos="3838575" algn="l"/>
                        </a:tabLst>
                      </a:pPr>
                      <a:r>
                        <a:rPr lang="en-CA" sz="1600" dirty="0">
                          <a:effectLst/>
                          <a:latin typeface="+mj-lt"/>
                        </a:rPr>
                        <a:t>0.02</a:t>
                      </a:r>
                      <a:endParaRPr lang="en-CA" sz="1600" dirty="0">
                        <a:effectLst/>
                        <a:latin typeface="+mj-lt"/>
                        <a:ea typeface="Calibri"/>
                        <a:cs typeface="Times New Roman"/>
                      </a:endParaRPr>
                    </a:p>
                  </a:txBody>
                  <a:tcPr marL="68580" marR="68580" marT="0" marB="0"/>
                </a:tc>
                <a:extLst>
                  <a:ext uri="{0D108BD9-81ED-4DB2-BD59-A6C34878D82A}">
                    <a16:rowId xmlns:a16="http://schemas.microsoft.com/office/drawing/2014/main" val="10009"/>
                  </a:ext>
                </a:extLst>
              </a:tr>
              <a:tr h="224806">
                <a:tc>
                  <a:txBody>
                    <a:bodyPr/>
                    <a:lstStyle/>
                    <a:p>
                      <a:pPr algn="just">
                        <a:lnSpc>
                          <a:spcPct val="106000"/>
                        </a:lnSpc>
                        <a:spcAft>
                          <a:spcPts val="0"/>
                        </a:spcAft>
                        <a:tabLst>
                          <a:tab pos="3838575" algn="l"/>
                        </a:tabLst>
                      </a:pPr>
                      <a:r>
                        <a:rPr lang="en-CA" sz="1600">
                          <a:effectLst/>
                          <a:latin typeface="+mj-lt"/>
                        </a:rPr>
                        <a:t>Parking spaces in garage</a:t>
                      </a:r>
                      <a:endParaRPr lang="en-CA" sz="1600">
                        <a:effectLst/>
                        <a:latin typeface="+mj-lt"/>
                        <a:ea typeface="Calibri"/>
                        <a:cs typeface="Times New Roman"/>
                      </a:endParaRPr>
                    </a:p>
                  </a:txBody>
                  <a:tcPr marL="68580" marR="68580" marT="0" marB="0"/>
                </a:tc>
                <a:tc>
                  <a:txBody>
                    <a:bodyPr/>
                    <a:lstStyle/>
                    <a:p>
                      <a:pPr algn="ctr">
                        <a:lnSpc>
                          <a:spcPct val="106000"/>
                        </a:lnSpc>
                        <a:spcAft>
                          <a:spcPts val="0"/>
                        </a:spcAft>
                        <a:tabLst>
                          <a:tab pos="3838575" algn="l"/>
                        </a:tabLst>
                      </a:pPr>
                      <a:r>
                        <a:rPr lang="en-CA" sz="1600" dirty="0">
                          <a:effectLst/>
                          <a:latin typeface="+mj-lt"/>
                        </a:rPr>
                        <a:t>0.03</a:t>
                      </a:r>
                      <a:endParaRPr lang="en-CA" sz="1600" dirty="0">
                        <a:effectLst/>
                        <a:latin typeface="+mj-lt"/>
                        <a:ea typeface="Calibri"/>
                        <a:cs typeface="Times New Roman"/>
                      </a:endParaRPr>
                    </a:p>
                  </a:txBody>
                  <a:tcPr marL="68580" marR="68580" marT="0" marB="0"/>
                </a:tc>
                <a:extLst>
                  <a:ext uri="{0D108BD9-81ED-4DB2-BD59-A6C34878D82A}">
                    <a16:rowId xmlns:a16="http://schemas.microsoft.com/office/drawing/2014/main" val="10010"/>
                  </a:ext>
                </a:extLst>
              </a:tr>
              <a:tr h="224806">
                <a:tc>
                  <a:txBody>
                    <a:bodyPr/>
                    <a:lstStyle/>
                    <a:p>
                      <a:pPr algn="just">
                        <a:lnSpc>
                          <a:spcPct val="106000"/>
                        </a:lnSpc>
                        <a:spcAft>
                          <a:spcPts val="0"/>
                        </a:spcAft>
                        <a:tabLst>
                          <a:tab pos="3838575" algn="l"/>
                        </a:tabLst>
                      </a:pPr>
                      <a:r>
                        <a:rPr lang="en-CA" sz="1600">
                          <a:effectLst/>
                          <a:latin typeface="+mj-lt"/>
                        </a:rPr>
                        <a:t>Garage area (square feet)</a:t>
                      </a:r>
                      <a:endParaRPr lang="en-CA" sz="1600">
                        <a:effectLst/>
                        <a:latin typeface="+mj-lt"/>
                        <a:ea typeface="Calibri"/>
                        <a:cs typeface="Times New Roman"/>
                      </a:endParaRPr>
                    </a:p>
                  </a:txBody>
                  <a:tcPr marL="68580" marR="68580" marT="0" marB="0"/>
                </a:tc>
                <a:tc>
                  <a:txBody>
                    <a:bodyPr/>
                    <a:lstStyle/>
                    <a:p>
                      <a:pPr algn="ctr">
                        <a:lnSpc>
                          <a:spcPct val="106000"/>
                        </a:lnSpc>
                        <a:spcAft>
                          <a:spcPts val="0"/>
                        </a:spcAft>
                        <a:tabLst>
                          <a:tab pos="3838575" algn="l"/>
                        </a:tabLst>
                      </a:pPr>
                      <a:r>
                        <a:rPr lang="en-CA" sz="1600" dirty="0">
                          <a:effectLst/>
                          <a:latin typeface="+mj-lt"/>
                        </a:rPr>
                        <a:t>0.07</a:t>
                      </a:r>
                      <a:endParaRPr lang="en-CA" sz="1600" dirty="0">
                        <a:effectLst/>
                        <a:latin typeface="+mj-lt"/>
                        <a:ea typeface="Calibri"/>
                        <a:cs typeface="Times New Roman"/>
                      </a:endParaRPr>
                    </a:p>
                  </a:txBody>
                  <a:tcPr marL="68580" marR="68580" marT="0" marB="0"/>
                </a:tc>
                <a:extLst>
                  <a:ext uri="{0D108BD9-81ED-4DB2-BD59-A6C34878D82A}">
                    <a16:rowId xmlns:a16="http://schemas.microsoft.com/office/drawing/2014/main" val="10011"/>
                  </a:ext>
                </a:extLst>
              </a:tr>
              <a:tr h="326663">
                <a:tc>
                  <a:txBody>
                    <a:bodyPr/>
                    <a:lstStyle/>
                    <a:p>
                      <a:pPr marL="236220" indent="-236220" algn="just">
                        <a:lnSpc>
                          <a:spcPct val="106000"/>
                        </a:lnSpc>
                        <a:spcAft>
                          <a:spcPts val="0"/>
                        </a:spcAft>
                        <a:tabLst>
                          <a:tab pos="3838575" algn="l"/>
                        </a:tabLst>
                      </a:pPr>
                      <a:r>
                        <a:rPr lang="en-CA" sz="1600">
                          <a:effectLst/>
                          <a:latin typeface="+mj-lt"/>
                        </a:rPr>
                        <a:t>Neighborhoods (3 out of 25 non-zero)</a:t>
                      </a:r>
                      <a:endParaRPr lang="en-CA" sz="1600">
                        <a:effectLst/>
                        <a:latin typeface="+mj-lt"/>
                        <a:ea typeface="Calibri"/>
                        <a:cs typeface="Times New Roman"/>
                      </a:endParaRPr>
                    </a:p>
                  </a:txBody>
                  <a:tcPr marL="68580" marR="68580" marT="0" marB="0"/>
                </a:tc>
                <a:tc>
                  <a:txBody>
                    <a:bodyPr/>
                    <a:lstStyle/>
                    <a:p>
                      <a:pPr algn="ctr">
                        <a:lnSpc>
                          <a:spcPct val="106000"/>
                        </a:lnSpc>
                        <a:spcAft>
                          <a:spcPts val="0"/>
                        </a:spcAft>
                        <a:tabLst>
                          <a:tab pos="3838575" algn="l"/>
                        </a:tabLst>
                      </a:pPr>
                      <a:r>
                        <a:rPr lang="en-CA" sz="1600" dirty="0">
                          <a:effectLst/>
                          <a:latin typeface="+mj-lt"/>
                        </a:rPr>
                        <a:t>0.01, 0.02, and 0.08</a:t>
                      </a:r>
                      <a:endParaRPr lang="en-CA" sz="1600" dirty="0">
                        <a:effectLst/>
                        <a:latin typeface="+mj-lt"/>
                        <a:ea typeface="Calibri"/>
                        <a:cs typeface="Times New Roman"/>
                      </a:endParaRPr>
                    </a:p>
                  </a:txBody>
                  <a:tcPr marL="68580" marR="68580" marT="0" marB="0"/>
                </a:tc>
                <a:extLst>
                  <a:ext uri="{0D108BD9-81ED-4DB2-BD59-A6C34878D82A}">
                    <a16:rowId xmlns:a16="http://schemas.microsoft.com/office/drawing/2014/main" val="10012"/>
                  </a:ext>
                </a:extLst>
              </a:tr>
              <a:tr h="224806">
                <a:tc>
                  <a:txBody>
                    <a:bodyPr/>
                    <a:lstStyle/>
                    <a:p>
                      <a:pPr marL="236220" indent="-236220" algn="just">
                        <a:lnSpc>
                          <a:spcPct val="106000"/>
                        </a:lnSpc>
                        <a:spcAft>
                          <a:spcPts val="0"/>
                        </a:spcAft>
                        <a:tabLst>
                          <a:tab pos="3838575" algn="l"/>
                        </a:tabLst>
                      </a:pPr>
                      <a:r>
                        <a:rPr lang="en-CA" sz="1600">
                          <a:effectLst/>
                          <a:latin typeface="+mj-lt"/>
                        </a:rPr>
                        <a:t>Basement quality</a:t>
                      </a:r>
                      <a:endParaRPr lang="en-CA" sz="1600">
                        <a:effectLst/>
                        <a:latin typeface="+mj-lt"/>
                        <a:ea typeface="Calibri"/>
                        <a:cs typeface="Times New Roman"/>
                      </a:endParaRPr>
                    </a:p>
                  </a:txBody>
                  <a:tcPr marL="68580" marR="68580" marT="0" marB="0"/>
                </a:tc>
                <a:tc>
                  <a:txBody>
                    <a:bodyPr/>
                    <a:lstStyle/>
                    <a:p>
                      <a:pPr algn="ctr">
                        <a:lnSpc>
                          <a:spcPct val="106000"/>
                        </a:lnSpc>
                        <a:spcAft>
                          <a:spcPts val="0"/>
                        </a:spcAft>
                        <a:tabLst>
                          <a:tab pos="3838575" algn="l"/>
                        </a:tabLst>
                      </a:pPr>
                      <a:r>
                        <a:rPr lang="en-CA" sz="1600" dirty="0">
                          <a:effectLst/>
                          <a:latin typeface="+mj-lt"/>
                        </a:rPr>
                        <a:t>0.02</a:t>
                      </a:r>
                      <a:endParaRPr lang="en-CA" sz="1600" dirty="0">
                        <a:effectLst/>
                        <a:latin typeface="+mj-lt"/>
                        <a:ea typeface="Calibri"/>
                        <a:cs typeface="Times New Roman"/>
                      </a:endParaRPr>
                    </a:p>
                  </a:txBody>
                  <a:tcPr marL="68580" marR="68580" marT="0" marB="0"/>
                </a:tc>
                <a:extLst>
                  <a:ext uri="{0D108BD9-81ED-4DB2-BD59-A6C34878D82A}">
                    <a16:rowId xmlns:a16="http://schemas.microsoft.com/office/drawing/2014/main" val="10013"/>
                  </a:ext>
                </a:extLst>
              </a:tr>
            </a:tbl>
          </a:graphicData>
        </a:graphic>
      </p:graphicFrame>
      <p:sp>
        <p:nvSpPr>
          <p:cNvPr id="7" name="CasellaDiTesto 6">
            <a:extLst>
              <a:ext uri="{FF2B5EF4-FFF2-40B4-BE49-F238E27FC236}">
                <a16:creationId xmlns:a16="http://schemas.microsoft.com/office/drawing/2014/main" id="{7C271F6F-00F6-4B89-B38E-64E8E8903AC3}"/>
              </a:ext>
            </a:extLst>
          </p:cNvPr>
          <p:cNvSpPr txBox="1"/>
          <p:nvPr/>
        </p:nvSpPr>
        <p:spPr>
          <a:xfrm>
            <a:off x="539552" y="5805264"/>
            <a:ext cx="8064896" cy="369332"/>
          </a:xfrm>
          <a:prstGeom prst="rect">
            <a:avLst/>
          </a:prstGeom>
          <a:noFill/>
        </p:spPr>
        <p:txBody>
          <a:bodyPr wrap="square" rtlCol="0">
            <a:spAutoFit/>
          </a:bodyPr>
          <a:lstStyle/>
          <a:p>
            <a:r>
              <a:rPr lang="it-IT" dirty="0"/>
              <a:t>From 47 to 13 features </a:t>
            </a:r>
            <a:r>
              <a:rPr lang="it-IT" dirty="0">
                <a:sym typeface="Wingdings" panose="05000000000000000000" pitchFamily="2" charset="2"/>
              </a:rPr>
              <a:t> </a:t>
            </a:r>
            <a:r>
              <a:rPr lang="it-IT" dirty="0" err="1">
                <a:sym typeface="Wingdings" panose="05000000000000000000" pitchFamily="2" charset="2"/>
              </a:rPr>
              <a:t>Improvement</a:t>
            </a:r>
            <a:r>
              <a:rPr lang="it-IT" dirty="0">
                <a:sym typeface="Wingdings" panose="05000000000000000000" pitchFamily="2" charset="2"/>
              </a:rPr>
              <a:t> in </a:t>
            </a:r>
            <a:r>
              <a:rPr lang="it-IT" dirty="0" err="1">
                <a:sym typeface="Wingdings" panose="05000000000000000000" pitchFamily="2" charset="2"/>
              </a:rPr>
              <a:t>explainability</a:t>
            </a:r>
            <a:endParaRPr lang="it-IT" dirty="0"/>
          </a:p>
        </p:txBody>
      </p:sp>
    </p:spTree>
    <p:extLst>
      <p:ext uri="{BB962C8B-B14F-4D97-AF65-F5344CB8AC3E}">
        <p14:creationId xmlns:p14="http://schemas.microsoft.com/office/powerpoint/2010/main" val="3393505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57821E-E6FC-4E69-AF5C-F5958289C0A4}"/>
              </a:ext>
            </a:extLst>
          </p:cNvPr>
          <p:cNvSpPr>
            <a:spLocks noGrp="1"/>
          </p:cNvSpPr>
          <p:nvPr>
            <p:ph type="title"/>
          </p:nvPr>
        </p:nvSpPr>
        <p:spPr>
          <a:xfrm>
            <a:off x="1835696" y="2060848"/>
            <a:ext cx="5830417" cy="660499"/>
          </a:xfrm>
        </p:spPr>
        <p:txBody>
          <a:bodyPr/>
          <a:lstStyle/>
          <a:p>
            <a:r>
              <a:rPr lang="it-IT" sz="6000" dirty="0" err="1"/>
              <a:t>Classification</a:t>
            </a:r>
            <a:r>
              <a:rPr lang="it-IT" dirty="0"/>
              <a:t>	</a:t>
            </a:r>
          </a:p>
        </p:txBody>
      </p:sp>
      <p:sp>
        <p:nvSpPr>
          <p:cNvPr id="3" name="Segnaposto contenuto 2">
            <a:extLst>
              <a:ext uri="{FF2B5EF4-FFF2-40B4-BE49-F238E27FC236}">
                <a16:creationId xmlns:a16="http://schemas.microsoft.com/office/drawing/2014/main" id="{59D63C5B-685F-4091-B9AB-A4C4AA4EEF93}"/>
              </a:ext>
            </a:extLst>
          </p:cNvPr>
          <p:cNvSpPr>
            <a:spLocks noGrp="1"/>
          </p:cNvSpPr>
          <p:nvPr>
            <p:ph idx="1"/>
          </p:nvPr>
        </p:nvSpPr>
        <p:spPr>
          <a:xfrm>
            <a:off x="2627784" y="3356992"/>
            <a:ext cx="5830416" cy="2905696"/>
          </a:xfrm>
        </p:spPr>
        <p:txBody>
          <a:bodyPr/>
          <a:lstStyle/>
          <a:p>
            <a:r>
              <a:rPr lang="it-IT" dirty="0" err="1"/>
              <a:t>Logistic</a:t>
            </a:r>
            <a:r>
              <a:rPr lang="it-IT" dirty="0"/>
              <a:t> </a:t>
            </a:r>
            <a:r>
              <a:rPr lang="it-IT" dirty="0" err="1"/>
              <a:t>Regression</a:t>
            </a:r>
            <a:endParaRPr lang="it-IT" dirty="0"/>
          </a:p>
          <a:p>
            <a:r>
              <a:rPr lang="it-IT" dirty="0"/>
              <a:t>Networks</a:t>
            </a:r>
          </a:p>
        </p:txBody>
      </p:sp>
      <p:sp>
        <p:nvSpPr>
          <p:cNvPr id="5" name="Segnaposto numero diapositiva 4">
            <a:extLst>
              <a:ext uri="{FF2B5EF4-FFF2-40B4-BE49-F238E27FC236}">
                <a16:creationId xmlns:a16="http://schemas.microsoft.com/office/drawing/2014/main" id="{4950232A-67D0-46CB-8581-5CF052086D05}"/>
              </a:ext>
            </a:extLst>
          </p:cNvPr>
          <p:cNvSpPr>
            <a:spLocks noGrp="1"/>
          </p:cNvSpPr>
          <p:nvPr>
            <p:ph type="sldNum" sz="quarter" idx="12"/>
          </p:nvPr>
        </p:nvSpPr>
        <p:spPr/>
        <p:txBody>
          <a:bodyPr/>
          <a:lstStyle/>
          <a:p>
            <a:fld id="{F979D778-5668-409F-BE61-8F31D5437AFC}" type="slidenum">
              <a:rPr lang="en-CA" smtClean="0"/>
              <a:t>22</a:t>
            </a:fld>
            <a:endParaRPr lang="en-CA"/>
          </a:p>
        </p:txBody>
      </p:sp>
    </p:spTree>
    <p:extLst>
      <p:ext uri="{BB962C8B-B14F-4D97-AF65-F5344CB8AC3E}">
        <p14:creationId xmlns:p14="http://schemas.microsoft.com/office/powerpoint/2010/main" val="387187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objective is to classify observations into a “positive outcome” and “negative outcome” using data on features</a:t>
                </a:r>
              </a:p>
              <a:p>
                <a:r>
                  <a:rPr lang="en-US" dirty="0"/>
                  <a:t>Dependent variable: binary (1 – 0)</a:t>
                </a:r>
              </a:p>
              <a:p>
                <a:r>
                  <a:rPr lang="en-US" dirty="0"/>
                  <a:t>Probability of a positive outcome is assumed to be a sigmoid function:</a:t>
                </a:r>
              </a:p>
              <a:p>
                <a:pPr marL="0" indent="0">
                  <a:buNone/>
                </a:pPr>
                <a14:m>
                  <m:oMathPara xmlns:m="http://schemas.openxmlformats.org/officeDocument/2006/math">
                    <m:oMathParaPr>
                      <m:jc m:val="centerGroup"/>
                    </m:oMathParaPr>
                    <m:oMath xmlns:m="http://schemas.openxmlformats.org/officeDocument/2006/math">
                      <m:r>
                        <a:rPr lang="en-CA" i="1">
                          <a:latin typeface="Cambria Math"/>
                        </a:rPr>
                        <m:t>𝑄</m:t>
                      </m:r>
                      <m:r>
                        <a:rPr lang="en-CA" i="1">
                          <a:latin typeface="Cambria Math"/>
                        </a:rPr>
                        <m:t>=</m:t>
                      </m:r>
                      <m:f>
                        <m:fPr>
                          <m:ctrlPr>
                            <a:rPr lang="en-CA" i="1">
                              <a:latin typeface="Cambria Math" panose="02040503050406030204" pitchFamily="18" charset="0"/>
                            </a:rPr>
                          </m:ctrlPr>
                        </m:fPr>
                        <m:num>
                          <m:r>
                            <a:rPr lang="en-CA" i="1">
                              <a:latin typeface="Cambria Math"/>
                            </a:rPr>
                            <m:t>1</m:t>
                          </m:r>
                        </m:num>
                        <m:den>
                          <m:r>
                            <a:rPr lang="en-CA" i="1">
                              <a:latin typeface="Cambria Math"/>
                            </a:rPr>
                            <m:t>1+</m:t>
                          </m:r>
                          <m:sSup>
                            <m:sSupPr>
                              <m:ctrlPr>
                                <a:rPr lang="en-CA" i="1">
                                  <a:latin typeface="Cambria Math" panose="02040503050406030204" pitchFamily="18" charset="0"/>
                                </a:rPr>
                              </m:ctrlPr>
                            </m:sSupPr>
                            <m:e>
                              <m:r>
                                <a:rPr lang="en-CA" i="1">
                                  <a:latin typeface="Cambria Math"/>
                                </a:rPr>
                                <m:t>𝑒</m:t>
                              </m:r>
                            </m:e>
                            <m:sup>
                              <m:r>
                                <a:rPr lang="en-CA" i="1">
                                  <a:latin typeface="Cambria Math"/>
                                </a:rPr>
                                <m:t>−</m:t>
                              </m:r>
                              <m:r>
                                <a:rPr lang="en-CA" i="1">
                                  <a:latin typeface="Cambria Math"/>
                                </a:rPr>
                                <m:t>𝑌</m:t>
                              </m:r>
                            </m:sup>
                          </m:sSup>
                        </m:den>
                      </m:f>
                    </m:oMath>
                  </m:oMathPara>
                </a14:m>
                <a:endParaRPr lang="en-CA" dirty="0"/>
              </a:p>
              <a:p>
                <a:pPr marL="0" indent="0">
                  <a:buNone/>
                </a:pPr>
                <a:r>
                  <a:rPr lang="en-US" dirty="0"/>
                  <a:t>   where</a:t>
                </a:r>
                <a:r>
                  <a:rPr lang="en-US" i="1" dirty="0"/>
                  <a:t> </a:t>
                </a:r>
                <a:r>
                  <a:rPr lang="en-US" i="1" dirty="0">
                    <a:latin typeface="+mj-lt"/>
                  </a:rPr>
                  <a:t>Y</a:t>
                </a:r>
                <a:r>
                  <a:rPr lang="en-US" i="1" dirty="0"/>
                  <a:t> </a:t>
                </a:r>
                <a:r>
                  <a:rPr lang="en-US" dirty="0"/>
                  <a:t>is related linearly to the values of the features: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CA" i="1">
                          <a:latin typeface="Cambria Math"/>
                        </a:rPr>
                        <m:t>𝑌</m:t>
                      </m:r>
                      <m:r>
                        <a:rPr lang="en-CA" i="1">
                          <a:latin typeface="Cambria Math"/>
                        </a:rPr>
                        <m:t>=</m:t>
                      </m:r>
                      <m:r>
                        <a:rPr lang="en-CA" i="1">
                          <a:latin typeface="Cambria Math"/>
                        </a:rPr>
                        <m:t>𝑎</m:t>
                      </m:r>
                      <m:r>
                        <a:rPr lang="en-CA" i="1">
                          <a:latin typeface="Cambria Math"/>
                        </a:rPr>
                        <m:t>+</m:t>
                      </m:r>
                      <m:sSub>
                        <m:sSubPr>
                          <m:ctrlPr>
                            <a:rPr lang="en-CA" i="1">
                              <a:latin typeface="Cambria Math" panose="02040503050406030204" pitchFamily="18" charset="0"/>
                            </a:rPr>
                          </m:ctrlPr>
                        </m:sSubPr>
                        <m:e>
                          <m:r>
                            <a:rPr lang="en-CA" i="1">
                              <a:latin typeface="Cambria Math"/>
                            </a:rPr>
                            <m:t>𝑏</m:t>
                          </m:r>
                        </m:e>
                        <m:sub>
                          <m:r>
                            <a:rPr lang="en-CA" i="1">
                              <a:latin typeface="Cambria Math"/>
                            </a:rPr>
                            <m:t>1</m:t>
                          </m:r>
                        </m:sub>
                      </m:sSub>
                      <m:sSub>
                        <m:sSubPr>
                          <m:ctrlPr>
                            <a:rPr lang="en-CA" i="1">
                              <a:latin typeface="Cambria Math" panose="02040503050406030204" pitchFamily="18" charset="0"/>
                            </a:rPr>
                          </m:ctrlPr>
                        </m:sSubPr>
                        <m:e>
                          <m:r>
                            <a:rPr lang="en-CA" i="1">
                              <a:latin typeface="Cambria Math"/>
                            </a:rPr>
                            <m:t>𝑋</m:t>
                          </m:r>
                        </m:e>
                        <m:sub>
                          <m:r>
                            <a:rPr lang="en-CA" i="1">
                              <a:latin typeface="Cambria Math"/>
                            </a:rPr>
                            <m:t>1</m:t>
                          </m:r>
                        </m:sub>
                      </m:sSub>
                      <m:r>
                        <a:rPr lang="en-CA" i="1">
                          <a:latin typeface="Cambria Math"/>
                        </a:rPr>
                        <m:t>+</m:t>
                      </m:r>
                      <m:sSub>
                        <m:sSubPr>
                          <m:ctrlPr>
                            <a:rPr lang="en-CA" i="1">
                              <a:latin typeface="Cambria Math" panose="02040503050406030204" pitchFamily="18" charset="0"/>
                            </a:rPr>
                          </m:ctrlPr>
                        </m:sSubPr>
                        <m:e>
                          <m:r>
                            <a:rPr lang="en-CA" i="1">
                              <a:latin typeface="Cambria Math"/>
                            </a:rPr>
                            <m:t>𝑏</m:t>
                          </m:r>
                        </m:e>
                        <m:sub>
                          <m:r>
                            <a:rPr lang="en-CA" i="1">
                              <a:latin typeface="Cambria Math"/>
                            </a:rPr>
                            <m:t>2</m:t>
                          </m:r>
                        </m:sub>
                      </m:sSub>
                      <m:sSub>
                        <m:sSubPr>
                          <m:ctrlPr>
                            <a:rPr lang="en-CA" i="1">
                              <a:latin typeface="Cambria Math" panose="02040503050406030204" pitchFamily="18" charset="0"/>
                            </a:rPr>
                          </m:ctrlPr>
                        </m:sSubPr>
                        <m:e>
                          <m:r>
                            <a:rPr lang="en-CA" i="1">
                              <a:latin typeface="Cambria Math"/>
                            </a:rPr>
                            <m:t>𝑋</m:t>
                          </m:r>
                        </m:e>
                        <m:sub>
                          <m:r>
                            <a:rPr lang="en-CA" i="1">
                              <a:latin typeface="Cambria Math"/>
                            </a:rPr>
                            <m:t>2</m:t>
                          </m:r>
                        </m:sub>
                      </m:sSub>
                      <m:r>
                        <a:rPr lang="en-CA" i="1">
                          <a:latin typeface="Cambria Math"/>
                        </a:rPr>
                        <m:t>+⋯+</m:t>
                      </m:r>
                      <m:sSub>
                        <m:sSubPr>
                          <m:ctrlPr>
                            <a:rPr lang="en-CA" i="1">
                              <a:latin typeface="Cambria Math" panose="02040503050406030204" pitchFamily="18" charset="0"/>
                            </a:rPr>
                          </m:ctrlPr>
                        </m:sSubPr>
                        <m:e>
                          <m:r>
                            <a:rPr lang="it-IT" b="0" i="1" smtClean="0">
                              <a:latin typeface="Cambria Math" panose="02040503050406030204" pitchFamily="18" charset="0"/>
                            </a:rPr>
                            <m:t>𝑏</m:t>
                          </m:r>
                        </m:e>
                        <m:sub>
                          <m:r>
                            <a:rPr lang="en-CA" i="1">
                              <a:latin typeface="Cambria Math"/>
                            </a:rPr>
                            <m:t>𝑚</m:t>
                          </m:r>
                        </m:sub>
                      </m:sSub>
                      <m:sSub>
                        <m:sSubPr>
                          <m:ctrlPr>
                            <a:rPr lang="en-CA" i="1">
                              <a:latin typeface="Cambria Math" panose="02040503050406030204" pitchFamily="18" charset="0"/>
                            </a:rPr>
                          </m:ctrlPr>
                        </m:sSubPr>
                        <m:e>
                          <m:r>
                            <a:rPr lang="en-CA" i="1">
                              <a:latin typeface="Cambria Math"/>
                            </a:rPr>
                            <m:t>𝑋</m:t>
                          </m:r>
                        </m:e>
                        <m:sub>
                          <m:r>
                            <a:rPr lang="en-CA" i="1">
                              <a:latin typeface="Cambria Math"/>
                            </a:rPr>
                            <m:t>𝑚</m:t>
                          </m:r>
                        </m:sub>
                      </m:sSub>
                    </m:oMath>
                  </m:oMathPara>
                </a14:m>
                <a:endParaRPr lang="en-CA" dirty="0"/>
              </a:p>
              <a:p>
                <a:pPr marL="0" indent="0">
                  <a:buNone/>
                </a:pPr>
                <a:endParaRPr lang="en-US" dirty="0"/>
              </a:p>
              <a:p>
                <a:pPr marL="0" indent="0">
                  <a:buNone/>
                </a:pPr>
                <a:endParaRPr lang="en-US" dirty="0"/>
              </a:p>
              <a:p>
                <a:pPr marL="0"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889"/>
                </a:stretch>
              </a:blipFill>
            </p:spPr>
            <p:txBody>
              <a:bodyPr/>
              <a:lstStyle/>
              <a:p>
                <a:r>
                  <a:rPr lang="it-IT">
                    <a:noFill/>
                  </a:rPr>
                  <a:t> </a:t>
                </a:r>
              </a:p>
            </p:txBody>
          </p:sp>
        </mc:Fallback>
      </mc:AlternateContent>
      <p:sp>
        <p:nvSpPr>
          <p:cNvPr id="5" name="Slide Number Placeholder 4"/>
          <p:cNvSpPr>
            <a:spLocks noGrp="1"/>
          </p:cNvSpPr>
          <p:nvPr>
            <p:ph type="sldNum" sz="quarter" idx="12"/>
          </p:nvPr>
        </p:nvSpPr>
        <p:spPr/>
        <p:txBody>
          <a:bodyPr/>
          <a:lstStyle/>
          <a:p>
            <a:fld id="{F979D778-5668-409F-BE61-8F31D5437AFC}" type="slidenum">
              <a:rPr lang="en-CA" smtClean="0"/>
              <a:t>23</a:t>
            </a:fld>
            <a:endParaRPr lang="en-CA"/>
          </a:p>
        </p:txBody>
      </p:sp>
    </p:spTree>
    <p:extLst>
      <p:ext uri="{BB962C8B-B14F-4D97-AF65-F5344CB8AC3E}">
        <p14:creationId xmlns:p14="http://schemas.microsoft.com/office/powerpoint/2010/main" val="2952119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Sigmoid Function</a:t>
            </a:r>
            <a:endParaRPr lang="en-CA"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060849"/>
            <a:ext cx="6408712" cy="3456384"/>
          </a:xfrm>
          <a:prstGeom prst="rect">
            <a:avLst/>
          </a:prstGeom>
          <a:noFill/>
          <a:ln>
            <a:noFill/>
          </a:ln>
        </p:spPr>
      </p:pic>
      <p:sp>
        <p:nvSpPr>
          <p:cNvPr id="5" name="Slide Number Placeholder 4"/>
          <p:cNvSpPr>
            <a:spLocks noGrp="1"/>
          </p:cNvSpPr>
          <p:nvPr>
            <p:ph type="sldNum" sz="quarter" idx="12"/>
          </p:nvPr>
        </p:nvSpPr>
        <p:spPr/>
        <p:txBody>
          <a:bodyPr/>
          <a:lstStyle/>
          <a:p>
            <a:fld id="{F979D778-5668-409F-BE61-8F31D5437AFC}" type="slidenum">
              <a:rPr lang="en-CA" smtClean="0"/>
              <a:t>24</a:t>
            </a:fld>
            <a:endParaRPr lang="en-CA"/>
          </a:p>
        </p:txBody>
      </p:sp>
    </p:spTree>
    <p:extLst>
      <p:ext uri="{BB962C8B-B14F-4D97-AF65-F5344CB8AC3E}">
        <p14:creationId xmlns:p14="http://schemas.microsoft.com/office/powerpoint/2010/main" val="32398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p:cNvSpPr txBox="1"/>
          <p:nvPr/>
        </p:nvSpPr>
        <p:spPr>
          <a:xfrm>
            <a:off x="196453" y="1405338"/>
            <a:ext cx="8751094" cy="923330"/>
          </a:xfrm>
          <a:prstGeom prst="rect">
            <a:avLst/>
          </a:prstGeom>
          <a:noFill/>
        </p:spPr>
        <p:txBody>
          <a:bodyPr wrap="square" rtlCol="0">
            <a:spAutoFit/>
          </a:bodyPr>
          <a:lstStyle/>
          <a:p>
            <a:r>
              <a:rPr lang="it-IT" dirty="0"/>
              <a:t>Y takes </a:t>
            </a:r>
            <a:r>
              <a:rPr lang="it-IT" dirty="0" err="1"/>
              <a:t>value</a:t>
            </a:r>
            <a:r>
              <a:rPr lang="it-IT" dirty="0"/>
              <a:t> 0 or 1</a:t>
            </a:r>
          </a:p>
          <a:p>
            <a:endParaRPr lang="it-IT" dirty="0"/>
          </a:p>
          <a:p>
            <a:r>
              <a:rPr lang="it-IT" dirty="0" err="1"/>
              <a:t>Let</a:t>
            </a:r>
            <a:r>
              <a:rPr lang="it-IT" dirty="0"/>
              <a:t> Q=p(X) be the </a:t>
            </a:r>
            <a:r>
              <a:rPr lang="it-IT" dirty="0" err="1"/>
              <a:t>probability</a:t>
            </a:r>
            <a:r>
              <a:rPr lang="it-IT" dirty="0"/>
              <a:t> </a:t>
            </a:r>
            <a:r>
              <a:rPr lang="it-IT" dirty="0" err="1"/>
              <a:t>that</a:t>
            </a:r>
            <a:r>
              <a:rPr lang="it-IT" dirty="0"/>
              <a:t> Y=1, </a:t>
            </a:r>
            <a:r>
              <a:rPr lang="it-IT" dirty="0" err="1"/>
              <a:t>conditioned</a:t>
            </a:r>
            <a:r>
              <a:rPr lang="it-IT" dirty="0"/>
              <a:t> to the </a:t>
            </a:r>
            <a:r>
              <a:rPr lang="it-IT" dirty="0" err="1"/>
              <a:t>value</a:t>
            </a:r>
            <a:r>
              <a:rPr lang="it-IT" dirty="0"/>
              <a:t> of X</a:t>
            </a:r>
          </a:p>
        </p:txBody>
      </p:sp>
      <p:pic>
        <p:nvPicPr>
          <p:cNvPr id="3080" name="Picture 8" descr="Immagine correl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2776238"/>
            <a:ext cx="417195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isultati immagini per logit formu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366" y="5157192"/>
            <a:ext cx="5572125" cy="935831"/>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p:cNvSpPr txBox="1"/>
          <p:nvPr/>
        </p:nvSpPr>
        <p:spPr>
          <a:xfrm>
            <a:off x="475059" y="4757082"/>
            <a:ext cx="2614613" cy="400110"/>
          </a:xfrm>
          <a:prstGeom prst="rect">
            <a:avLst/>
          </a:prstGeom>
          <a:noFill/>
        </p:spPr>
        <p:txBody>
          <a:bodyPr wrap="square" rtlCol="0">
            <a:spAutoFit/>
          </a:bodyPr>
          <a:lstStyle/>
          <a:p>
            <a:r>
              <a:rPr lang="it-IT" sz="2000" dirty="0"/>
              <a:t>Multivariate</a:t>
            </a:r>
            <a:endParaRPr lang="it-IT" sz="1350" dirty="0"/>
          </a:p>
        </p:txBody>
      </p:sp>
    </p:spTree>
    <p:extLst>
      <p:ext uri="{BB962C8B-B14F-4D97-AF65-F5344CB8AC3E}">
        <p14:creationId xmlns:p14="http://schemas.microsoft.com/office/powerpoint/2010/main" val="4140860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Likelihood Estimation</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use the training set to maximize</a:t>
                </a:r>
              </a:p>
              <a:p>
                <a:pPr marL="0" indent="0">
                  <a:buNone/>
                </a:pPr>
                <a14:m>
                  <m:oMathPara xmlns:m="http://schemas.openxmlformats.org/officeDocument/2006/math">
                    <m:oMathParaPr>
                      <m:jc m:val="centerGroup"/>
                    </m:oMathParaPr>
                    <m:oMath xmlns:m="http://schemas.openxmlformats.org/officeDocument/2006/math">
                      <m:nary>
                        <m:naryPr>
                          <m:chr m:val="∑"/>
                          <m:limLoc m:val="undOvr"/>
                          <m:supHide m:val="on"/>
                          <m:ctrlPr>
                            <a:rPr lang="en-CA" i="1">
                              <a:latin typeface="Cambria Math" panose="02040503050406030204" pitchFamily="18" charset="0"/>
                            </a:rPr>
                          </m:ctrlPr>
                        </m:naryPr>
                        <m:sub>
                          <m:eqArr>
                            <m:eqArrPr>
                              <m:ctrlPr>
                                <a:rPr lang="en-CA" i="1">
                                  <a:latin typeface="Cambria Math" panose="02040503050406030204" pitchFamily="18" charset="0"/>
                                </a:rPr>
                              </m:ctrlPr>
                            </m:eqArrPr>
                            <m:e>
                              <m:r>
                                <m:rPr>
                                  <m:sty m:val="p"/>
                                </m:rPr>
                                <a:rPr lang="en-CA">
                                  <a:latin typeface="Cambria Math"/>
                                </a:rPr>
                                <m:t>Positive</m:t>
                              </m:r>
                              <m:r>
                                <a:rPr lang="en-CA">
                                  <a:latin typeface="Cambria Math"/>
                                </a:rPr>
                                <m:t> </m:t>
                              </m:r>
                            </m:e>
                            <m:e>
                              <m:r>
                                <m:rPr>
                                  <m:sty m:val="p"/>
                                </m:rPr>
                                <a:rPr lang="en-CA">
                                  <a:latin typeface="Cambria Math"/>
                                </a:rPr>
                                <m:t>Outcomes</m:t>
                              </m:r>
                            </m:e>
                          </m:eqArr>
                        </m:sub>
                        <m:sup/>
                        <m:e>
                          <m:func>
                            <m:funcPr>
                              <m:ctrlPr>
                                <a:rPr lang="en-CA" i="1">
                                  <a:latin typeface="Cambria Math" panose="02040503050406030204" pitchFamily="18" charset="0"/>
                                </a:rPr>
                              </m:ctrlPr>
                            </m:funcPr>
                            <m:fName>
                              <m:r>
                                <m:rPr>
                                  <m:sty m:val="p"/>
                                </m:rPr>
                                <a:rPr lang="en-CA">
                                  <a:latin typeface="Cambria Math"/>
                                </a:rPr>
                                <m:t>ln</m:t>
                              </m:r>
                            </m:fName>
                            <m:e>
                              <m:d>
                                <m:dPr>
                                  <m:ctrlPr>
                                    <a:rPr lang="en-CA" i="1">
                                      <a:latin typeface="Cambria Math" panose="02040503050406030204" pitchFamily="18" charset="0"/>
                                    </a:rPr>
                                  </m:ctrlPr>
                                </m:dPr>
                                <m:e>
                                  <m:r>
                                    <a:rPr lang="en-CA" i="1">
                                      <a:latin typeface="Cambria Math"/>
                                    </a:rPr>
                                    <m:t>𝑄</m:t>
                                  </m:r>
                                </m:e>
                              </m:d>
                            </m:e>
                          </m:func>
                          <m:r>
                            <a:rPr lang="en-CA" i="1">
                              <a:latin typeface="Cambria Math"/>
                            </a:rPr>
                            <m:t>+</m:t>
                          </m:r>
                          <m:nary>
                            <m:naryPr>
                              <m:chr m:val="∑"/>
                              <m:limLoc m:val="undOvr"/>
                              <m:supHide m:val="on"/>
                              <m:ctrlPr>
                                <a:rPr lang="en-CA" i="1">
                                  <a:latin typeface="Cambria Math" panose="02040503050406030204" pitchFamily="18" charset="0"/>
                                </a:rPr>
                              </m:ctrlPr>
                            </m:naryPr>
                            <m:sub>
                              <m:eqArr>
                                <m:eqArrPr>
                                  <m:ctrlPr>
                                    <a:rPr lang="en-CA" i="1">
                                      <a:latin typeface="Cambria Math" panose="02040503050406030204" pitchFamily="18" charset="0"/>
                                    </a:rPr>
                                  </m:ctrlPr>
                                </m:eqArrPr>
                                <m:e>
                                  <m:r>
                                    <m:rPr>
                                      <m:sty m:val="p"/>
                                    </m:rPr>
                                    <a:rPr lang="en-CA">
                                      <a:latin typeface="Cambria Math"/>
                                    </a:rPr>
                                    <m:t>Negative</m:t>
                                  </m:r>
                                  <m:r>
                                    <a:rPr lang="en-CA">
                                      <a:latin typeface="Cambria Math"/>
                                    </a:rPr>
                                    <m:t> </m:t>
                                  </m:r>
                                </m:e>
                                <m:e>
                                  <m:r>
                                    <m:rPr>
                                      <m:sty m:val="p"/>
                                    </m:rPr>
                                    <a:rPr lang="en-CA">
                                      <a:latin typeface="Cambria Math"/>
                                    </a:rPr>
                                    <m:t>Outcomes</m:t>
                                  </m:r>
                                </m:e>
                              </m:eqArr>
                            </m:sub>
                            <m:sup/>
                            <m:e>
                              <m:r>
                                <m:rPr>
                                  <m:sty m:val="p"/>
                                </m:rPr>
                                <a:rPr lang="en-CA">
                                  <a:latin typeface="Cambria Math"/>
                                </a:rPr>
                                <m:t>ln</m:t>
                              </m:r>
                              <m:r>
                                <a:rPr lang="en-CA">
                                  <a:latin typeface="Cambria Math"/>
                                </a:rPr>
                                <m:t>⁡</m:t>
                              </m:r>
                              <m:r>
                                <a:rPr lang="en-CA" i="1">
                                  <a:latin typeface="Cambria Math"/>
                                </a:rPr>
                                <m:t>(1−</m:t>
                              </m:r>
                              <m:r>
                                <a:rPr lang="en-CA" i="1">
                                  <a:latin typeface="Cambria Math"/>
                                </a:rPr>
                                <m:t>𝑄</m:t>
                              </m:r>
                              <m:r>
                                <a:rPr lang="en-CA" i="1">
                                  <a:latin typeface="Cambria Math"/>
                                </a:rPr>
                                <m:t>)</m:t>
                              </m:r>
                            </m:e>
                          </m:nary>
                        </m:e>
                      </m:nary>
                    </m:oMath>
                  </m:oMathPara>
                </a14:m>
                <a:endParaRPr lang="en-US" dirty="0"/>
              </a:p>
              <a:p>
                <a:pPr marL="0" indent="0">
                  <a:buNone/>
                </a:pPr>
                <a:endParaRPr lang="en-US" dirty="0"/>
              </a:p>
              <a:p>
                <a:r>
                  <a:rPr lang="en-US" dirty="0"/>
                  <a:t>This cannot be maximized analytically but we can use a gradient ascent algorithm</a:t>
                </a: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889"/>
                </a:stretch>
              </a:blipFill>
            </p:spPr>
            <p:txBody>
              <a:bodyPr/>
              <a:lstStyle/>
              <a:p>
                <a:r>
                  <a:rPr lang="en-CA">
                    <a:noFill/>
                  </a:rPr>
                  <a:t> </a:t>
                </a:r>
              </a:p>
            </p:txBody>
          </p:sp>
        </mc:Fallback>
      </mc:AlternateContent>
      <p:sp>
        <p:nvSpPr>
          <p:cNvPr id="5" name="Slide Number Placeholder 4"/>
          <p:cNvSpPr>
            <a:spLocks noGrp="1"/>
          </p:cNvSpPr>
          <p:nvPr>
            <p:ph type="sldNum" sz="quarter" idx="12"/>
          </p:nvPr>
        </p:nvSpPr>
        <p:spPr/>
        <p:txBody>
          <a:bodyPr/>
          <a:lstStyle/>
          <a:p>
            <a:fld id="{F979D778-5668-409F-BE61-8F31D5437AFC}" type="slidenum">
              <a:rPr lang="en-CA" smtClean="0"/>
              <a:t>26</a:t>
            </a:fld>
            <a:endParaRPr lang="en-CA"/>
          </a:p>
        </p:txBody>
      </p:sp>
    </p:spTree>
    <p:extLst>
      <p:ext uri="{BB962C8B-B14F-4D97-AF65-F5344CB8AC3E}">
        <p14:creationId xmlns:p14="http://schemas.microsoft.com/office/powerpoint/2010/main" val="3347364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p:cNvSpPr>
            <a:spLocks noGrp="1"/>
          </p:cNvSpPr>
          <p:nvPr>
            <p:ph type="sldNum" sz="quarter" idx="12"/>
          </p:nvPr>
        </p:nvSpPr>
        <p:spPr/>
        <p:txBody>
          <a:bodyPr/>
          <a:lstStyle/>
          <a:p>
            <a:fld id="{E4975898-1889-4B5C-90D8-64EF9F125709}" type="slidenum">
              <a:rPr lang="en-US" smtClean="0"/>
              <a:pPr/>
              <a:t>27</a:t>
            </a:fld>
            <a:endParaRPr lang="en-US"/>
          </a:p>
        </p:txBody>
      </p:sp>
      <p:sp>
        <p:nvSpPr>
          <p:cNvPr id="4" name="CasellaDiTesto 3"/>
          <p:cNvSpPr txBox="1"/>
          <p:nvPr/>
        </p:nvSpPr>
        <p:spPr>
          <a:xfrm>
            <a:off x="314325" y="1057275"/>
            <a:ext cx="8186738" cy="300082"/>
          </a:xfrm>
          <a:prstGeom prst="rect">
            <a:avLst/>
          </a:prstGeom>
          <a:noFill/>
        </p:spPr>
        <p:txBody>
          <a:bodyPr wrap="square" rtlCol="0">
            <a:spAutoFit/>
          </a:bodyPr>
          <a:lstStyle/>
          <a:p>
            <a:r>
              <a:rPr lang="it-IT" sz="1350" dirty="0" err="1"/>
              <a:t>Lapse</a:t>
            </a:r>
            <a:r>
              <a:rPr lang="it-IT" sz="1350" dirty="0"/>
              <a:t> Rate (E.Barucci,T.Colozza,D.M.,</a:t>
            </a:r>
            <a:r>
              <a:rPr lang="it-IT" sz="1350" dirty="0" err="1"/>
              <a:t>E.Rroji</a:t>
            </a:r>
            <a:r>
              <a:rPr lang="it-IT" sz="1350" dirty="0"/>
              <a:t>)</a:t>
            </a:r>
          </a:p>
        </p:txBody>
      </p:sp>
      <p:pic>
        <p:nvPicPr>
          <p:cNvPr id="5" name="Immagine 4"/>
          <p:cNvPicPr>
            <a:picLocks noChangeAspect="1"/>
          </p:cNvPicPr>
          <p:nvPr/>
        </p:nvPicPr>
        <p:blipFill>
          <a:blip r:embed="rId2"/>
          <a:stretch>
            <a:fillRect/>
          </a:stretch>
        </p:blipFill>
        <p:spPr>
          <a:xfrm>
            <a:off x="546729" y="1521680"/>
            <a:ext cx="4735864" cy="1259248"/>
          </a:xfrm>
          <a:prstGeom prst="rect">
            <a:avLst/>
          </a:prstGeom>
        </p:spPr>
      </p:pic>
      <p:pic>
        <p:nvPicPr>
          <p:cNvPr id="6" name="Immagine 5"/>
          <p:cNvPicPr>
            <a:picLocks noChangeAspect="1"/>
          </p:cNvPicPr>
          <p:nvPr/>
        </p:nvPicPr>
        <p:blipFill>
          <a:blip r:embed="rId3"/>
          <a:stretch>
            <a:fillRect/>
          </a:stretch>
        </p:blipFill>
        <p:spPr>
          <a:xfrm>
            <a:off x="179123" y="2886111"/>
            <a:ext cx="4918853" cy="1911041"/>
          </a:xfrm>
          <a:prstGeom prst="rect">
            <a:avLst/>
          </a:prstGeom>
        </p:spPr>
      </p:pic>
      <p:pic>
        <p:nvPicPr>
          <p:cNvPr id="8" name="Immagine 7"/>
          <p:cNvPicPr>
            <a:picLocks noChangeAspect="1"/>
          </p:cNvPicPr>
          <p:nvPr/>
        </p:nvPicPr>
        <p:blipFill>
          <a:blip r:embed="rId4"/>
          <a:stretch>
            <a:fillRect/>
          </a:stretch>
        </p:blipFill>
        <p:spPr>
          <a:xfrm>
            <a:off x="5451295" y="968824"/>
            <a:ext cx="3145976" cy="5325182"/>
          </a:xfrm>
          <a:prstGeom prst="rect">
            <a:avLst/>
          </a:prstGeom>
        </p:spPr>
      </p:pic>
    </p:spTree>
    <p:extLst>
      <p:ext uri="{BB962C8B-B14F-4D97-AF65-F5344CB8AC3E}">
        <p14:creationId xmlns:p14="http://schemas.microsoft.com/office/powerpoint/2010/main" val="1597211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p:cNvSpPr txBox="1"/>
          <p:nvPr/>
        </p:nvSpPr>
        <p:spPr>
          <a:xfrm>
            <a:off x="196453" y="1052736"/>
            <a:ext cx="8751094" cy="961802"/>
          </a:xfrm>
          <a:prstGeom prst="rect">
            <a:avLst/>
          </a:prstGeom>
          <a:noFill/>
        </p:spPr>
        <p:txBody>
          <a:bodyPr wrap="square" rtlCol="0">
            <a:spAutoFit/>
          </a:bodyPr>
          <a:lstStyle/>
          <a:p>
            <a:r>
              <a:rPr lang="it-IT" sz="2700" dirty="0" err="1"/>
              <a:t>Logistic</a:t>
            </a:r>
            <a:r>
              <a:rPr lang="it-IT" sz="2700" dirty="0"/>
              <a:t> </a:t>
            </a:r>
            <a:r>
              <a:rPr lang="it-IT" sz="2700" dirty="0" err="1"/>
              <a:t>regression</a:t>
            </a:r>
            <a:r>
              <a:rPr lang="it-IT" sz="2700" dirty="0"/>
              <a:t> </a:t>
            </a:r>
            <a:r>
              <a:rPr lang="it-IT" sz="2700" dirty="0" err="1"/>
              <a:t>as</a:t>
            </a:r>
            <a:r>
              <a:rPr lang="it-IT" sz="2700" dirty="0"/>
              <a:t> </a:t>
            </a:r>
            <a:r>
              <a:rPr lang="it-IT" sz="2700" dirty="0" err="1"/>
              <a:t>classifier</a:t>
            </a:r>
            <a:endParaRPr lang="it-IT" sz="2700" dirty="0"/>
          </a:p>
          <a:p>
            <a:endParaRPr lang="it-IT" sz="1350" dirty="0"/>
          </a:p>
          <a:p>
            <a:r>
              <a:rPr lang="it-IT" sz="1600" dirty="0"/>
              <a:t>Once </a:t>
            </a:r>
            <a:r>
              <a:rPr lang="it-IT" sz="1600" dirty="0" err="1"/>
              <a:t>betas</a:t>
            </a:r>
            <a:r>
              <a:rPr lang="it-IT" sz="1600" dirty="0"/>
              <a:t> are </a:t>
            </a:r>
            <a:r>
              <a:rPr lang="it-IT" sz="1600" dirty="0" err="1"/>
              <a:t>estimated</a:t>
            </a:r>
            <a:r>
              <a:rPr lang="it-IT" sz="1600" dirty="0"/>
              <a:t>, </a:t>
            </a:r>
            <a:r>
              <a:rPr lang="it-IT" sz="1600" dirty="0" err="1"/>
              <a:t>we</a:t>
            </a:r>
            <a:r>
              <a:rPr lang="it-IT" sz="1600" dirty="0"/>
              <a:t> use the </a:t>
            </a:r>
            <a:r>
              <a:rPr lang="it-IT" sz="1600" dirty="0" err="1"/>
              <a:t>regression</a:t>
            </a:r>
            <a:r>
              <a:rPr lang="it-IT" sz="1600" dirty="0"/>
              <a:t> to estimate </a:t>
            </a:r>
            <a:r>
              <a:rPr lang="it-IT" sz="1600" i="1" dirty="0"/>
              <a:t>p(X)</a:t>
            </a:r>
          </a:p>
        </p:txBody>
      </p:sp>
      <p:pic>
        <p:nvPicPr>
          <p:cNvPr id="3080" name="Picture 8" descr="Immagine correl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132225"/>
            <a:ext cx="4171950" cy="11715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AFF361A-3CED-42D2-BA3A-11B3A5EF81E3}"/>
                  </a:ext>
                </a:extLst>
              </p:cNvPr>
              <p:cNvSpPr/>
              <p:nvPr/>
            </p:nvSpPr>
            <p:spPr>
              <a:xfrm>
                <a:off x="1187624" y="4006527"/>
                <a:ext cx="6543674" cy="2673104"/>
              </a:xfrm>
              <a:prstGeom prst="rect">
                <a:avLst/>
              </a:prstGeom>
            </p:spPr>
            <p:txBody>
              <a:bodyPr wrap="square">
                <a:spAutoFit/>
              </a:bodyPr>
              <a:lstStyle/>
              <a:p>
                <a:r>
                  <a:rPr lang="it-IT" dirty="0"/>
                  <a:t>We </a:t>
                </a:r>
                <a:r>
                  <a:rPr lang="it-IT" dirty="0" err="1"/>
                  <a:t>have</a:t>
                </a:r>
                <a:r>
                  <a:rPr lang="it-IT" dirty="0"/>
                  <a:t> to </a:t>
                </a:r>
                <a:r>
                  <a:rPr lang="it-IT" dirty="0" err="1"/>
                  <a:t>choose</a:t>
                </a:r>
                <a:r>
                  <a:rPr lang="it-IT" dirty="0"/>
                  <a:t> a </a:t>
                </a:r>
                <a:r>
                  <a:rPr lang="it-IT" dirty="0" err="1"/>
                  <a:t>threshold</a:t>
                </a:r>
                <a:r>
                  <a:rPr lang="it-IT" dirty="0"/>
                  <a:t>!!!</a:t>
                </a:r>
                <a:endParaRPr lang="it-IT" sz="3200" i="1" dirty="0">
                  <a:latin typeface="Cambria Math" panose="02040503050406030204" pitchFamily="18" charset="0"/>
                </a:endParaRPr>
              </a:p>
              <a:p>
                <a:endParaRPr lang="it-IT" sz="32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3200" i="1">
                          <a:latin typeface="Cambria Math" panose="02040503050406030204" pitchFamily="18" charset="0"/>
                        </a:rPr>
                        <m:t>𝑝</m:t>
                      </m:r>
                      <m:r>
                        <a:rPr lang="it-IT" sz="3200" i="1">
                          <a:latin typeface="Cambria Math" panose="02040503050406030204" pitchFamily="18" charset="0"/>
                        </a:rPr>
                        <m:t>&gt;</m:t>
                      </m:r>
                      <m:acc>
                        <m:accPr>
                          <m:chr m:val="̅"/>
                          <m:ctrlPr>
                            <a:rPr lang="it-IT" sz="3200" i="1">
                              <a:latin typeface="Cambria Math" panose="02040503050406030204" pitchFamily="18" charset="0"/>
                            </a:rPr>
                          </m:ctrlPr>
                        </m:accPr>
                        <m:e>
                          <m:r>
                            <a:rPr lang="it-IT" sz="3200" b="0" i="1" smtClean="0">
                              <a:latin typeface="Cambria Math" panose="02040503050406030204" pitchFamily="18" charset="0"/>
                            </a:rPr>
                            <m:t>𝑍</m:t>
                          </m:r>
                        </m:e>
                      </m:acc>
                      <m:r>
                        <a:rPr lang="it-IT" sz="3200" i="1">
                          <a:latin typeface="Cambria Math" panose="02040503050406030204" pitchFamily="18" charset="0"/>
                        </a:rPr>
                        <m:t> −→</m:t>
                      </m:r>
                      <m:acc>
                        <m:accPr>
                          <m:chr m:val="̂"/>
                          <m:ctrlPr>
                            <a:rPr lang="it-IT" sz="3200" i="1">
                              <a:latin typeface="Cambria Math" panose="02040503050406030204" pitchFamily="18" charset="0"/>
                            </a:rPr>
                          </m:ctrlPr>
                        </m:accPr>
                        <m:e>
                          <m:r>
                            <a:rPr lang="it-IT" sz="3200" i="1">
                              <a:latin typeface="Cambria Math" panose="02040503050406030204" pitchFamily="18" charset="0"/>
                            </a:rPr>
                            <m:t>𝑌</m:t>
                          </m:r>
                        </m:e>
                      </m:acc>
                      <m:r>
                        <a:rPr lang="it-IT" sz="3200" i="1">
                          <a:latin typeface="Cambria Math" panose="02040503050406030204" pitchFamily="18" charset="0"/>
                        </a:rPr>
                        <m:t>=1</m:t>
                      </m:r>
                    </m:oMath>
                  </m:oMathPara>
                </a14:m>
                <a:endParaRPr lang="it-IT" sz="32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3200" i="1">
                          <a:latin typeface="Cambria Math" panose="02040503050406030204" pitchFamily="18" charset="0"/>
                        </a:rPr>
                        <m:t>𝑝</m:t>
                      </m:r>
                      <m:r>
                        <a:rPr lang="it-IT" sz="3200" i="1">
                          <a:latin typeface="Cambria Math" panose="02040503050406030204" pitchFamily="18" charset="0"/>
                        </a:rPr>
                        <m:t>&lt;</m:t>
                      </m:r>
                      <m:acc>
                        <m:accPr>
                          <m:chr m:val="̅"/>
                          <m:ctrlPr>
                            <a:rPr lang="it-IT" sz="3200" i="1">
                              <a:latin typeface="Cambria Math" panose="02040503050406030204" pitchFamily="18" charset="0"/>
                            </a:rPr>
                          </m:ctrlPr>
                        </m:accPr>
                        <m:e>
                          <m:r>
                            <a:rPr lang="it-IT" sz="3200" b="0" i="1" smtClean="0">
                              <a:latin typeface="Cambria Math" panose="02040503050406030204" pitchFamily="18" charset="0"/>
                            </a:rPr>
                            <m:t>𝑍</m:t>
                          </m:r>
                        </m:e>
                      </m:acc>
                      <m:r>
                        <a:rPr lang="it-IT" sz="3200" i="1">
                          <a:latin typeface="Cambria Math" panose="02040503050406030204" pitchFamily="18" charset="0"/>
                        </a:rPr>
                        <m:t> −→</m:t>
                      </m:r>
                      <m:acc>
                        <m:accPr>
                          <m:chr m:val="̂"/>
                          <m:ctrlPr>
                            <a:rPr lang="it-IT" sz="3200" i="1">
                              <a:latin typeface="Cambria Math" panose="02040503050406030204" pitchFamily="18" charset="0"/>
                            </a:rPr>
                          </m:ctrlPr>
                        </m:accPr>
                        <m:e>
                          <m:r>
                            <a:rPr lang="it-IT" sz="3200" i="1">
                              <a:latin typeface="Cambria Math" panose="02040503050406030204" pitchFamily="18" charset="0"/>
                            </a:rPr>
                            <m:t>𝑌</m:t>
                          </m:r>
                        </m:e>
                      </m:acc>
                      <m:r>
                        <a:rPr lang="it-IT" sz="3200" i="1">
                          <a:latin typeface="Cambria Math" panose="02040503050406030204" pitchFamily="18" charset="0"/>
                        </a:rPr>
                        <m:t>=0</m:t>
                      </m:r>
                    </m:oMath>
                  </m:oMathPara>
                </a14:m>
                <a:endParaRPr lang="it-IT" sz="3200" dirty="0"/>
              </a:p>
              <a:p>
                <a:endParaRPr lang="it-IT" sz="3200" dirty="0"/>
              </a:p>
              <a:p>
                <a:endParaRPr lang="it-IT" dirty="0"/>
              </a:p>
            </p:txBody>
          </p:sp>
        </mc:Choice>
        <mc:Fallback xmlns="">
          <p:sp>
            <p:nvSpPr>
              <p:cNvPr id="5" name="Rectangle 4">
                <a:extLst>
                  <a:ext uri="{FF2B5EF4-FFF2-40B4-BE49-F238E27FC236}">
                    <a16:creationId xmlns:a16="http://schemas.microsoft.com/office/drawing/2014/main" id="{7AFF361A-3CED-42D2-BA3A-11B3A5EF81E3}"/>
                  </a:ext>
                </a:extLst>
              </p:cNvPr>
              <p:cNvSpPr>
                <a:spLocks noRot="1" noChangeAspect="1" noMove="1" noResize="1" noEditPoints="1" noAdjustHandles="1" noChangeArrowheads="1" noChangeShapeType="1" noTextEdit="1"/>
              </p:cNvSpPr>
              <p:nvPr/>
            </p:nvSpPr>
            <p:spPr>
              <a:xfrm>
                <a:off x="1187624" y="4006527"/>
                <a:ext cx="6543674" cy="2673104"/>
              </a:xfrm>
              <a:prstGeom prst="rect">
                <a:avLst/>
              </a:prstGeom>
              <a:blipFill>
                <a:blip r:embed="rId3"/>
                <a:stretch>
                  <a:fillRect l="-839" t="-1139"/>
                </a:stretch>
              </a:blipFill>
            </p:spPr>
            <p:txBody>
              <a:bodyPr/>
              <a:lstStyle/>
              <a:p>
                <a:r>
                  <a:rPr lang="it-IT">
                    <a:noFill/>
                  </a:rPr>
                  <a:t> </a:t>
                </a:r>
              </a:p>
            </p:txBody>
          </p:sp>
        </mc:Fallback>
      </mc:AlternateContent>
    </p:spTree>
    <p:extLst>
      <p:ext uri="{BB962C8B-B14F-4D97-AF65-F5344CB8AC3E}">
        <p14:creationId xmlns:p14="http://schemas.microsoft.com/office/powerpoint/2010/main" val="1169638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766C2CF8-09BD-4134-A5BC-C040F21E0309}"/>
                  </a:ext>
                </a:extLst>
              </p:cNvPr>
              <p:cNvSpPr txBox="1"/>
              <p:nvPr/>
            </p:nvSpPr>
            <p:spPr>
              <a:xfrm>
                <a:off x="200025" y="1137804"/>
                <a:ext cx="4286250" cy="5379165"/>
              </a:xfrm>
              <a:prstGeom prst="rect">
                <a:avLst/>
              </a:prstGeom>
              <a:noFill/>
            </p:spPr>
            <p:txBody>
              <a:bodyPr wrap="square" rtlCol="0">
                <a:spAutoFit/>
              </a:bodyPr>
              <a:lstStyle/>
              <a:p>
                <a:r>
                  <a:rPr lang="it-IT" sz="2400" dirty="0"/>
                  <a:t>P</a:t>
                </a:r>
                <a14:m>
                  <m:oMath xmlns:m="http://schemas.openxmlformats.org/officeDocument/2006/math">
                    <m:r>
                      <m:rPr>
                        <m:sty m:val="p"/>
                      </m:rPr>
                      <a:rPr lang="en-US" sz="2400" b="0" i="0" smtClean="0">
                        <a:latin typeface="Cambria Math" panose="02040503050406030204" pitchFamily="18" charset="0"/>
                      </a:rPr>
                      <m:t>roblem</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choose</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the</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optimal</m:t>
                    </m:r>
                    <m:r>
                      <a:rPr lang="en-US" sz="2400" b="0" i="0" smtClean="0">
                        <a:latin typeface="Cambria Math" panose="02040503050406030204" pitchFamily="18" charset="0"/>
                      </a:rPr>
                      <m:t> </m:t>
                    </m:r>
                    <m:r>
                      <a:rPr lang="it-IT" sz="2400" b="0" i="1" smtClean="0">
                        <a:latin typeface="Cambria Math" panose="02040503050406030204" pitchFamily="18" charset="0"/>
                      </a:rPr>
                      <m:t>𝑍</m:t>
                    </m:r>
                  </m:oMath>
                </a14:m>
                <a:endParaRPr lang="it-IT" sz="2400" dirty="0"/>
              </a:p>
              <a:p>
                <a:endParaRPr lang="it-IT" sz="1350" dirty="0"/>
              </a:p>
              <a:p>
                <a:endParaRPr lang="it-IT" sz="1350" dirty="0"/>
              </a:p>
              <a:p>
                <a:r>
                  <a:rPr lang="it-IT" altLang="it-IT" dirty="0">
                    <a:solidFill>
                      <a:srgbClr val="222222"/>
                    </a:solidFill>
                    <a:latin typeface="inherit"/>
                    <a:cs typeface="Arial" panose="020B0604020202020204" pitchFamily="34" charset="0"/>
                  </a:rPr>
                  <a:t>2 class </a:t>
                </a:r>
                <a:r>
                  <a:rPr lang="it-IT" altLang="it-IT" dirty="0" err="1">
                    <a:solidFill>
                      <a:srgbClr val="222222"/>
                    </a:solidFill>
                    <a:latin typeface="inherit"/>
                    <a:cs typeface="Arial" panose="020B0604020202020204" pitchFamily="34" charset="0"/>
                  </a:rPr>
                  <a:t>example</a:t>
                </a:r>
                <a:r>
                  <a:rPr lang="it-IT" altLang="it-IT" dirty="0">
                    <a:solidFill>
                      <a:srgbClr val="222222"/>
                    </a:solidFill>
                    <a:latin typeface="inherit"/>
                    <a:cs typeface="Arial" panose="020B0604020202020204" pitchFamily="34" charset="0"/>
                  </a:rPr>
                  <a:t>: </a:t>
                </a:r>
              </a:p>
              <a:p>
                <a:endParaRPr lang="it-IT" altLang="it-IT" dirty="0">
                  <a:solidFill>
                    <a:srgbClr val="222222"/>
                  </a:solidFill>
                  <a:latin typeface="inherit"/>
                  <a:cs typeface="Arial" panose="020B0604020202020204" pitchFamily="34" charset="0"/>
                </a:endParaRPr>
              </a:p>
              <a:p>
                <a:r>
                  <a:rPr lang="it-IT" altLang="it-IT" dirty="0" err="1">
                    <a:solidFill>
                      <a:srgbClr val="222222"/>
                    </a:solidFill>
                    <a:latin typeface="inherit"/>
                    <a:cs typeface="Arial" panose="020B0604020202020204" pitchFamily="34" charset="0"/>
                  </a:rPr>
                  <a:t>Consider</a:t>
                </a:r>
                <a:r>
                  <a:rPr lang="it-IT" altLang="it-IT" dirty="0">
                    <a:solidFill>
                      <a:srgbClr val="222222"/>
                    </a:solidFill>
                    <a:latin typeface="inherit"/>
                    <a:cs typeface="Arial" panose="020B0604020202020204" pitchFamily="34" charset="0"/>
                  </a:rPr>
                  <a:t> </a:t>
                </a:r>
                <a:r>
                  <a:rPr lang="it-IT" altLang="it-IT" dirty="0" err="1">
                    <a:solidFill>
                      <a:srgbClr val="222222"/>
                    </a:solidFill>
                    <a:latin typeface="inherit"/>
                    <a:cs typeface="Arial" panose="020B0604020202020204" pitchFamily="34" charset="0"/>
                  </a:rPr>
                  <a:t>two</a:t>
                </a:r>
                <a:r>
                  <a:rPr lang="it-IT" altLang="it-IT" dirty="0">
                    <a:solidFill>
                      <a:srgbClr val="222222"/>
                    </a:solidFill>
                    <a:latin typeface="inherit"/>
                    <a:cs typeface="Arial" panose="020B0604020202020204" pitchFamily="34" charset="0"/>
                  </a:rPr>
                  <a:t> classes, one </a:t>
                </a:r>
                <a:r>
                  <a:rPr lang="it-IT" altLang="it-IT" dirty="0" err="1">
                    <a:solidFill>
                      <a:srgbClr val="222222"/>
                    </a:solidFill>
                    <a:latin typeface="inherit"/>
                    <a:cs typeface="Arial" panose="020B0604020202020204" pitchFamily="34" charset="0"/>
                  </a:rPr>
                  <a:t>associated</a:t>
                </a:r>
                <a:r>
                  <a:rPr lang="it-IT" altLang="it-IT" dirty="0">
                    <a:solidFill>
                      <a:srgbClr val="222222"/>
                    </a:solidFill>
                    <a:latin typeface="inherit"/>
                    <a:cs typeface="Arial" panose="020B0604020202020204" pitchFamily="34" charset="0"/>
                  </a:rPr>
                  <a:t> with a </a:t>
                </a:r>
                <a:r>
                  <a:rPr lang="it-IT" altLang="it-IT" dirty="0" err="1">
                    <a:solidFill>
                      <a:srgbClr val="222222"/>
                    </a:solidFill>
                    <a:latin typeface="inherit"/>
                    <a:cs typeface="Arial" panose="020B0604020202020204" pitchFamily="34" charset="0"/>
                  </a:rPr>
                  <a:t>normal</a:t>
                </a:r>
                <a:r>
                  <a:rPr lang="it-IT" altLang="it-IT" dirty="0">
                    <a:solidFill>
                      <a:srgbClr val="222222"/>
                    </a:solidFill>
                    <a:latin typeface="inherit"/>
                    <a:cs typeface="Arial" panose="020B0604020202020204" pitchFamily="34" charset="0"/>
                  </a:rPr>
                  <a:t> </a:t>
                </a:r>
                <a:r>
                  <a:rPr lang="it-IT" altLang="it-IT" dirty="0" err="1">
                    <a:solidFill>
                      <a:srgbClr val="222222"/>
                    </a:solidFill>
                    <a:latin typeface="inherit"/>
                    <a:cs typeface="Arial" panose="020B0604020202020204" pitchFamily="34" charset="0"/>
                  </a:rPr>
                  <a:t>distribution</a:t>
                </a:r>
                <a:r>
                  <a:rPr lang="it-IT" altLang="it-IT" dirty="0">
                    <a:solidFill>
                      <a:srgbClr val="222222"/>
                    </a:solidFill>
                    <a:latin typeface="inherit"/>
                    <a:cs typeface="Arial" panose="020B0604020202020204" pitchFamily="34" charset="0"/>
                  </a:rPr>
                  <a:t> of </a:t>
                </a:r>
                <a:r>
                  <a:rPr lang="it-IT" altLang="it-IT" dirty="0" err="1">
                    <a:solidFill>
                      <a:srgbClr val="222222"/>
                    </a:solidFill>
                    <a:latin typeface="inherit"/>
                    <a:cs typeface="Arial" panose="020B0604020202020204" pitchFamily="34" charset="0"/>
                  </a:rPr>
                  <a:t>mean</a:t>
                </a:r>
                <a:r>
                  <a:rPr lang="it-IT" altLang="it-IT" dirty="0">
                    <a:solidFill>
                      <a:srgbClr val="222222"/>
                    </a:solidFill>
                    <a:latin typeface="inherit"/>
                    <a:cs typeface="Arial" panose="020B0604020202020204" pitchFamily="34" charset="0"/>
                  </a:rPr>
                  <a:t> 1.5 and </a:t>
                </a:r>
                <a:r>
                  <a:rPr lang="it-IT" altLang="it-IT" dirty="0" err="1">
                    <a:solidFill>
                      <a:srgbClr val="222222"/>
                    </a:solidFill>
                    <a:latin typeface="inherit"/>
                    <a:cs typeface="Arial" panose="020B0604020202020204" pitchFamily="34" charset="0"/>
                  </a:rPr>
                  <a:t>variance</a:t>
                </a:r>
                <a:r>
                  <a:rPr lang="it-IT" altLang="it-IT" dirty="0">
                    <a:solidFill>
                      <a:srgbClr val="222222"/>
                    </a:solidFill>
                    <a:latin typeface="inherit"/>
                    <a:cs typeface="Arial" panose="020B0604020202020204" pitchFamily="34" charset="0"/>
                  </a:rPr>
                  <a:t> 1, the </a:t>
                </a:r>
                <a:r>
                  <a:rPr lang="it-IT" altLang="it-IT" dirty="0" err="1">
                    <a:solidFill>
                      <a:srgbClr val="222222"/>
                    </a:solidFill>
                    <a:latin typeface="inherit"/>
                    <a:cs typeface="Arial" panose="020B0604020202020204" pitchFamily="34" charset="0"/>
                  </a:rPr>
                  <a:t>other</a:t>
                </a:r>
                <a:r>
                  <a:rPr lang="it-IT" altLang="it-IT" dirty="0">
                    <a:solidFill>
                      <a:srgbClr val="222222"/>
                    </a:solidFill>
                    <a:latin typeface="inherit"/>
                    <a:cs typeface="Arial" panose="020B0604020202020204" pitchFamily="34" charset="0"/>
                  </a:rPr>
                  <a:t> of </a:t>
                </a:r>
                <a:r>
                  <a:rPr lang="it-IT" altLang="it-IT" dirty="0" err="1">
                    <a:solidFill>
                      <a:srgbClr val="222222"/>
                    </a:solidFill>
                    <a:latin typeface="inherit"/>
                    <a:cs typeface="Arial" panose="020B0604020202020204" pitchFamily="34" charset="0"/>
                  </a:rPr>
                  <a:t>mean</a:t>
                </a:r>
                <a:r>
                  <a:rPr lang="it-IT" altLang="it-IT" dirty="0">
                    <a:solidFill>
                      <a:srgbClr val="222222"/>
                    </a:solidFill>
                    <a:latin typeface="inherit"/>
                    <a:cs typeface="Arial" panose="020B0604020202020204" pitchFamily="34" charset="0"/>
                  </a:rPr>
                  <a:t> -1.5 and </a:t>
                </a:r>
                <a:r>
                  <a:rPr lang="it-IT" altLang="it-IT" dirty="0" err="1">
                    <a:solidFill>
                      <a:srgbClr val="222222"/>
                    </a:solidFill>
                    <a:latin typeface="inherit"/>
                    <a:cs typeface="Arial" panose="020B0604020202020204" pitchFamily="34" charset="0"/>
                  </a:rPr>
                  <a:t>variance</a:t>
                </a:r>
                <a:r>
                  <a:rPr lang="it-IT" altLang="it-IT" dirty="0">
                    <a:solidFill>
                      <a:srgbClr val="222222"/>
                    </a:solidFill>
                    <a:latin typeface="inherit"/>
                    <a:cs typeface="Arial" panose="020B0604020202020204" pitchFamily="34" charset="0"/>
                  </a:rPr>
                  <a:t> 1. </a:t>
                </a:r>
              </a:p>
              <a:p>
                <a:endParaRPr lang="it-IT" altLang="it-IT" dirty="0">
                  <a:solidFill>
                    <a:srgbClr val="222222"/>
                  </a:solidFill>
                  <a:latin typeface="inherit"/>
                  <a:cs typeface="Arial" panose="020B0604020202020204" pitchFamily="34" charset="0"/>
                </a:endParaRPr>
              </a:p>
              <a:p>
                <a:r>
                  <a:rPr lang="it-IT" altLang="it-IT" dirty="0" err="1">
                    <a:solidFill>
                      <a:srgbClr val="222222"/>
                    </a:solidFill>
                    <a:latin typeface="inherit"/>
                    <a:cs typeface="Arial" panose="020B0604020202020204" pitchFamily="34" charset="0"/>
                  </a:rPr>
                  <a:t>Given</a:t>
                </a:r>
                <a:r>
                  <a:rPr lang="it-IT" altLang="it-IT" dirty="0">
                    <a:solidFill>
                      <a:srgbClr val="222222"/>
                    </a:solidFill>
                    <a:latin typeface="inherit"/>
                    <a:cs typeface="Arial" panose="020B0604020202020204" pitchFamily="34" charset="0"/>
                  </a:rPr>
                  <a:t> an </a:t>
                </a:r>
                <a:r>
                  <a:rPr lang="it-IT" altLang="it-IT" dirty="0" err="1">
                    <a:solidFill>
                      <a:srgbClr val="222222"/>
                    </a:solidFill>
                    <a:latin typeface="inherit"/>
                    <a:cs typeface="Arial" panose="020B0604020202020204" pitchFamily="34" charset="0"/>
                  </a:rPr>
                  <a:t>observation</a:t>
                </a:r>
                <a:r>
                  <a:rPr lang="it-IT" altLang="it-IT" dirty="0">
                    <a:solidFill>
                      <a:srgbClr val="222222"/>
                    </a:solidFill>
                    <a:latin typeface="inherit"/>
                    <a:cs typeface="Arial" panose="020B0604020202020204" pitchFamily="34" charset="0"/>
                  </a:rPr>
                  <a:t> x, </a:t>
                </a:r>
                <a:r>
                  <a:rPr lang="it-IT" altLang="it-IT" dirty="0" err="1">
                    <a:solidFill>
                      <a:srgbClr val="222222"/>
                    </a:solidFill>
                    <a:latin typeface="inherit"/>
                    <a:cs typeface="Arial" panose="020B0604020202020204" pitchFamily="34" charset="0"/>
                  </a:rPr>
                  <a:t>how</a:t>
                </a:r>
                <a:r>
                  <a:rPr lang="it-IT" altLang="it-IT" dirty="0">
                    <a:solidFill>
                      <a:srgbClr val="222222"/>
                    </a:solidFill>
                    <a:latin typeface="inherit"/>
                    <a:cs typeface="Arial" panose="020B0604020202020204" pitchFamily="34" charset="0"/>
                  </a:rPr>
                  <a:t> can </a:t>
                </a:r>
                <a:r>
                  <a:rPr lang="it-IT" altLang="it-IT" dirty="0" err="1">
                    <a:solidFill>
                      <a:srgbClr val="222222"/>
                    </a:solidFill>
                    <a:latin typeface="inherit"/>
                    <a:cs typeface="Arial" panose="020B0604020202020204" pitchFamily="34" charset="0"/>
                  </a:rPr>
                  <a:t>we</a:t>
                </a:r>
                <a:r>
                  <a:rPr lang="it-IT" altLang="it-IT" dirty="0">
                    <a:solidFill>
                      <a:srgbClr val="222222"/>
                    </a:solidFill>
                    <a:latin typeface="inherit"/>
                    <a:cs typeface="Arial" panose="020B0604020202020204" pitchFamily="34" charset="0"/>
                  </a:rPr>
                  <a:t> estimate </a:t>
                </a:r>
                <a:r>
                  <a:rPr lang="it-IT" altLang="it-IT" dirty="0" err="1">
                    <a:solidFill>
                      <a:srgbClr val="222222"/>
                    </a:solidFill>
                    <a:latin typeface="inherit"/>
                    <a:cs typeface="Arial" panose="020B0604020202020204" pitchFamily="34" charset="0"/>
                  </a:rPr>
                  <a:t>which</a:t>
                </a:r>
                <a:r>
                  <a:rPr lang="it-IT" altLang="it-IT" dirty="0">
                    <a:solidFill>
                      <a:srgbClr val="222222"/>
                    </a:solidFill>
                    <a:latin typeface="inherit"/>
                    <a:cs typeface="Arial" panose="020B0604020202020204" pitchFamily="34" charset="0"/>
                  </a:rPr>
                  <a:t> class </a:t>
                </a:r>
                <a:r>
                  <a:rPr lang="it-IT" altLang="it-IT" dirty="0" err="1">
                    <a:solidFill>
                      <a:srgbClr val="222222"/>
                    </a:solidFill>
                    <a:latin typeface="inherit"/>
                    <a:cs typeface="Arial" panose="020B0604020202020204" pitchFamily="34" charset="0"/>
                  </a:rPr>
                  <a:t>it</a:t>
                </a:r>
                <a:r>
                  <a:rPr lang="it-IT" altLang="it-IT" dirty="0">
                    <a:solidFill>
                      <a:srgbClr val="222222"/>
                    </a:solidFill>
                    <a:latin typeface="inherit"/>
                    <a:cs typeface="Arial" panose="020B0604020202020204" pitchFamily="34" charset="0"/>
                  </a:rPr>
                  <a:t> </a:t>
                </a:r>
                <a:r>
                  <a:rPr lang="it-IT" altLang="it-IT" dirty="0" err="1">
                    <a:solidFill>
                      <a:srgbClr val="222222"/>
                    </a:solidFill>
                    <a:latin typeface="inherit"/>
                    <a:cs typeface="Arial" panose="020B0604020202020204" pitchFamily="34" charset="0"/>
                  </a:rPr>
                  <a:t>belongs</a:t>
                </a:r>
                <a:r>
                  <a:rPr lang="it-IT" altLang="it-IT" dirty="0">
                    <a:solidFill>
                      <a:srgbClr val="222222"/>
                    </a:solidFill>
                    <a:latin typeface="inherit"/>
                    <a:cs typeface="Arial" panose="020B0604020202020204" pitchFamily="34" charset="0"/>
                  </a:rPr>
                  <a:t> to, or from </a:t>
                </a:r>
                <a:r>
                  <a:rPr lang="it-IT" altLang="it-IT" dirty="0" err="1">
                    <a:solidFill>
                      <a:srgbClr val="222222"/>
                    </a:solidFill>
                    <a:latin typeface="inherit"/>
                    <a:cs typeface="Arial" panose="020B0604020202020204" pitchFamily="34" charset="0"/>
                  </a:rPr>
                  <a:t>which</a:t>
                </a:r>
                <a:r>
                  <a:rPr lang="it-IT" altLang="it-IT" dirty="0">
                    <a:solidFill>
                      <a:srgbClr val="222222"/>
                    </a:solidFill>
                    <a:latin typeface="inherit"/>
                    <a:cs typeface="Arial" panose="020B0604020202020204" pitchFamily="34" charset="0"/>
                  </a:rPr>
                  <a:t> </a:t>
                </a:r>
                <a:r>
                  <a:rPr lang="it-IT" altLang="it-IT" dirty="0" err="1">
                    <a:solidFill>
                      <a:srgbClr val="222222"/>
                    </a:solidFill>
                    <a:latin typeface="inherit"/>
                    <a:cs typeface="Arial" panose="020B0604020202020204" pitchFamily="34" charset="0"/>
                  </a:rPr>
                  <a:t>distribution</a:t>
                </a:r>
                <a:r>
                  <a:rPr lang="it-IT" altLang="it-IT" dirty="0">
                    <a:solidFill>
                      <a:srgbClr val="222222"/>
                    </a:solidFill>
                    <a:latin typeface="inherit"/>
                    <a:cs typeface="Arial" panose="020B0604020202020204" pitchFamily="34" charset="0"/>
                  </a:rPr>
                  <a:t> </a:t>
                </a:r>
                <a:r>
                  <a:rPr lang="it-IT" altLang="it-IT" dirty="0" err="1">
                    <a:solidFill>
                      <a:srgbClr val="222222"/>
                    </a:solidFill>
                    <a:latin typeface="inherit"/>
                    <a:cs typeface="Arial" panose="020B0604020202020204" pitchFamily="34" charset="0"/>
                  </a:rPr>
                  <a:t>it</a:t>
                </a:r>
                <a:r>
                  <a:rPr lang="it-IT" altLang="it-IT" dirty="0">
                    <a:solidFill>
                      <a:srgbClr val="222222"/>
                    </a:solidFill>
                    <a:latin typeface="inherit"/>
                    <a:cs typeface="Arial" panose="020B0604020202020204" pitchFamily="34" charset="0"/>
                  </a:rPr>
                  <a:t> </a:t>
                </a:r>
                <a:r>
                  <a:rPr lang="it-IT" altLang="it-IT" dirty="0" err="1">
                    <a:solidFill>
                      <a:srgbClr val="222222"/>
                    </a:solidFill>
                    <a:latin typeface="inherit"/>
                    <a:cs typeface="Arial" panose="020B0604020202020204" pitchFamily="34" charset="0"/>
                  </a:rPr>
                  <a:t>was</a:t>
                </a:r>
                <a:r>
                  <a:rPr lang="it-IT" altLang="it-IT" dirty="0">
                    <a:solidFill>
                      <a:srgbClr val="222222"/>
                    </a:solidFill>
                    <a:latin typeface="inherit"/>
                    <a:cs typeface="Arial" panose="020B0604020202020204" pitchFamily="34" charset="0"/>
                  </a:rPr>
                  <a:t> </a:t>
                </a:r>
                <a:r>
                  <a:rPr lang="it-IT" altLang="it-IT" dirty="0" err="1">
                    <a:solidFill>
                      <a:srgbClr val="222222"/>
                    </a:solidFill>
                    <a:latin typeface="inherit"/>
                    <a:cs typeface="Arial" panose="020B0604020202020204" pitchFamily="34" charset="0"/>
                  </a:rPr>
                  <a:t>generated</a:t>
                </a:r>
                <a:r>
                  <a:rPr lang="it-IT" altLang="it-IT" dirty="0">
                    <a:solidFill>
                      <a:srgbClr val="222222"/>
                    </a:solidFill>
                    <a:latin typeface="inherit"/>
                    <a:cs typeface="Arial" panose="020B0604020202020204" pitchFamily="34" charset="0"/>
                  </a:rPr>
                  <a:t>? </a:t>
                </a:r>
              </a:p>
              <a:p>
                <a:endParaRPr lang="it-IT" altLang="it-IT" dirty="0">
                  <a:solidFill>
                    <a:srgbClr val="222222"/>
                  </a:solidFill>
                  <a:latin typeface="inherit"/>
                  <a:cs typeface="Arial" panose="020B0604020202020204" pitchFamily="34" charset="0"/>
                </a:endParaRPr>
              </a:p>
              <a:p>
                <a:r>
                  <a:rPr lang="it-IT" altLang="it-IT" dirty="0">
                    <a:solidFill>
                      <a:srgbClr val="222222"/>
                    </a:solidFill>
                    <a:latin typeface="inherit"/>
                    <a:cs typeface="Arial" panose="020B0604020202020204" pitchFamily="34" charset="0"/>
                  </a:rPr>
                  <a:t>Or </a:t>
                </a:r>
                <a:r>
                  <a:rPr lang="it-IT" altLang="it-IT" dirty="0" err="1">
                    <a:solidFill>
                      <a:srgbClr val="222222"/>
                    </a:solidFill>
                    <a:latin typeface="inherit"/>
                    <a:cs typeface="Arial" panose="020B0604020202020204" pitchFamily="34" charset="0"/>
                  </a:rPr>
                  <a:t>better</a:t>
                </a:r>
                <a:r>
                  <a:rPr lang="it-IT" altLang="it-IT" dirty="0">
                    <a:solidFill>
                      <a:srgbClr val="222222"/>
                    </a:solidFill>
                    <a:latin typeface="inherit"/>
                    <a:cs typeface="Arial" panose="020B0604020202020204" pitchFamily="34" charset="0"/>
                  </a:rPr>
                  <a:t>: </a:t>
                </a:r>
                <a:r>
                  <a:rPr lang="it-IT" altLang="it-IT" dirty="0" err="1">
                    <a:solidFill>
                      <a:srgbClr val="222222"/>
                    </a:solidFill>
                    <a:latin typeface="inherit"/>
                    <a:cs typeface="Arial" panose="020B0604020202020204" pitchFamily="34" charset="0"/>
                  </a:rPr>
                  <a:t>what</a:t>
                </a:r>
                <a:r>
                  <a:rPr lang="it-IT" altLang="it-IT" dirty="0">
                    <a:solidFill>
                      <a:srgbClr val="222222"/>
                    </a:solidFill>
                    <a:latin typeface="inherit"/>
                    <a:cs typeface="Arial" panose="020B0604020202020204" pitchFamily="34" charset="0"/>
                  </a:rPr>
                  <a:t> </a:t>
                </a:r>
                <a:r>
                  <a:rPr lang="it-IT" altLang="it-IT" dirty="0" err="1">
                    <a:solidFill>
                      <a:srgbClr val="222222"/>
                    </a:solidFill>
                    <a:latin typeface="inherit"/>
                    <a:cs typeface="Arial" panose="020B0604020202020204" pitchFamily="34" charset="0"/>
                  </a:rPr>
                  <a:t>is</a:t>
                </a:r>
                <a:r>
                  <a:rPr lang="it-IT" altLang="it-IT" dirty="0">
                    <a:solidFill>
                      <a:srgbClr val="222222"/>
                    </a:solidFill>
                    <a:latin typeface="inherit"/>
                    <a:cs typeface="Arial" panose="020B0604020202020204" pitchFamily="34" charset="0"/>
                  </a:rPr>
                  <a:t> the best way to estimate </a:t>
                </a:r>
                <a:r>
                  <a:rPr lang="it-IT" altLang="it-IT" dirty="0" err="1">
                    <a:solidFill>
                      <a:srgbClr val="222222"/>
                    </a:solidFill>
                    <a:latin typeface="inherit"/>
                    <a:cs typeface="Arial" panose="020B0604020202020204" pitchFamily="34" charset="0"/>
                  </a:rPr>
                  <a:t>belonging</a:t>
                </a:r>
                <a:r>
                  <a:rPr lang="it-IT" altLang="it-IT" dirty="0">
                    <a:solidFill>
                      <a:srgbClr val="222222"/>
                    </a:solidFill>
                    <a:latin typeface="inherit"/>
                    <a:cs typeface="Arial" panose="020B0604020202020204" pitchFamily="34" charset="0"/>
                  </a:rPr>
                  <a:t> to a class, </a:t>
                </a:r>
                <a:r>
                  <a:rPr lang="it-IT" altLang="it-IT" dirty="0" err="1">
                    <a:solidFill>
                      <a:srgbClr val="222222"/>
                    </a:solidFill>
                    <a:latin typeface="inherit"/>
                    <a:cs typeface="Arial" panose="020B0604020202020204" pitchFamily="34" charset="0"/>
                  </a:rPr>
                  <a:t>reducing</a:t>
                </a:r>
                <a:r>
                  <a:rPr lang="it-IT" altLang="it-IT" dirty="0">
                    <a:solidFill>
                      <a:srgbClr val="222222"/>
                    </a:solidFill>
                    <a:latin typeface="inherit"/>
                    <a:cs typeface="Arial" panose="020B0604020202020204" pitchFamily="34" charset="0"/>
                  </a:rPr>
                  <a:t> </a:t>
                </a:r>
                <a:r>
                  <a:rPr lang="it-IT" altLang="it-IT" dirty="0" err="1">
                    <a:solidFill>
                      <a:srgbClr val="222222"/>
                    </a:solidFill>
                    <a:latin typeface="inherit"/>
                    <a:cs typeface="Arial" panose="020B0604020202020204" pitchFamily="34" charset="0"/>
                  </a:rPr>
                  <a:t>errors</a:t>
                </a:r>
                <a:r>
                  <a:rPr lang="it-IT" altLang="it-IT" dirty="0">
                    <a:solidFill>
                      <a:srgbClr val="222222"/>
                    </a:solidFill>
                    <a:latin typeface="inherit"/>
                    <a:cs typeface="Arial" panose="020B0604020202020204" pitchFamily="34" charset="0"/>
                  </a:rPr>
                  <a:t> in </a:t>
                </a:r>
                <a:r>
                  <a:rPr lang="it-IT" altLang="it-IT" dirty="0" err="1">
                    <a:solidFill>
                      <a:srgbClr val="222222"/>
                    </a:solidFill>
                    <a:latin typeface="inherit"/>
                    <a:cs typeface="Arial" panose="020B0604020202020204" pitchFamily="34" charset="0"/>
                  </a:rPr>
                  <a:t>classification</a:t>
                </a:r>
                <a:r>
                  <a:rPr lang="it-IT" altLang="it-IT" dirty="0">
                    <a:solidFill>
                      <a:srgbClr val="222222"/>
                    </a:solidFill>
                    <a:latin typeface="inherit"/>
                    <a:cs typeface="Arial" panose="020B0604020202020204" pitchFamily="34" charset="0"/>
                  </a:rPr>
                  <a:t>?</a:t>
                </a:r>
                <a:endParaRPr lang="it-IT" sz="1600" dirty="0"/>
              </a:p>
              <a:p>
                <a:endParaRPr lang="it-IT" sz="1350" dirty="0"/>
              </a:p>
              <a:p>
                <a:endParaRPr lang="it-IT" sz="1350" dirty="0"/>
              </a:p>
              <a:p>
                <a:r>
                  <a:rPr lang="it-IT" sz="1350" dirty="0"/>
                  <a:t> </a:t>
                </a:r>
              </a:p>
            </p:txBody>
          </p:sp>
        </mc:Choice>
        <mc:Fallback xmlns="">
          <p:sp>
            <p:nvSpPr>
              <p:cNvPr id="4" name="CasellaDiTesto 3">
                <a:extLst>
                  <a:ext uri="{FF2B5EF4-FFF2-40B4-BE49-F238E27FC236}">
                    <a16:creationId xmlns:a16="http://schemas.microsoft.com/office/drawing/2014/main" id="{766C2CF8-09BD-4134-A5BC-C040F21E0309}"/>
                  </a:ext>
                </a:extLst>
              </p:cNvPr>
              <p:cNvSpPr txBox="1">
                <a:spLocks noRot="1" noChangeAspect="1" noMove="1" noResize="1" noEditPoints="1" noAdjustHandles="1" noChangeArrowheads="1" noChangeShapeType="1" noTextEdit="1"/>
              </p:cNvSpPr>
              <p:nvPr/>
            </p:nvSpPr>
            <p:spPr>
              <a:xfrm>
                <a:off x="200025" y="1137804"/>
                <a:ext cx="4286250" cy="5379165"/>
              </a:xfrm>
              <a:prstGeom prst="rect">
                <a:avLst/>
              </a:prstGeom>
              <a:blipFill>
                <a:blip r:embed="rId2"/>
                <a:stretch>
                  <a:fillRect l="-2276" t="-1020" r="-853"/>
                </a:stretch>
              </a:blipFill>
            </p:spPr>
            <p:txBody>
              <a:bodyPr/>
              <a:lstStyle/>
              <a:p>
                <a:r>
                  <a:rPr lang="it-IT">
                    <a:noFill/>
                  </a:rPr>
                  <a:t> </a:t>
                </a:r>
              </a:p>
            </p:txBody>
          </p:sp>
        </mc:Fallback>
      </mc:AlternateContent>
      <p:pic>
        <p:nvPicPr>
          <p:cNvPr id="5" name="Immagine 4">
            <a:extLst>
              <a:ext uri="{FF2B5EF4-FFF2-40B4-BE49-F238E27FC236}">
                <a16:creationId xmlns:a16="http://schemas.microsoft.com/office/drawing/2014/main" id="{2BCB933B-02BD-4EB5-837D-657072F017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6" y="2204864"/>
            <a:ext cx="3245708" cy="2702052"/>
          </a:xfrm>
          <a:prstGeom prst="rect">
            <a:avLst/>
          </a:prstGeom>
        </p:spPr>
      </p:pic>
      <p:sp>
        <p:nvSpPr>
          <p:cNvPr id="6" name="Rectangle 1">
            <a:extLst>
              <a:ext uri="{FF2B5EF4-FFF2-40B4-BE49-F238E27FC236}">
                <a16:creationId xmlns:a16="http://schemas.microsoft.com/office/drawing/2014/main" id="{52498ED6-C2A5-4C07-A6AA-DE09C95234F1}"/>
              </a:ext>
            </a:extLst>
          </p:cNvPr>
          <p:cNvSpPr>
            <a:spLocks noChangeArrowheads="1"/>
          </p:cNvSpPr>
          <p:nvPr/>
        </p:nvSpPr>
        <p:spPr bwMode="auto">
          <a:xfrm>
            <a:off x="0" y="-94565"/>
            <a:ext cx="65" cy="64633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b="0" i="0" u="none" strike="noStrike" cap="none" normalizeH="0" baseline="0" dirty="0">
              <a:ln>
                <a:noFill/>
              </a:ln>
              <a:solidFill>
                <a:srgbClr val="22222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sz="600" b="0" i="0" u="none" strike="noStrike" cap="none" normalizeH="0" baseline="0" dirty="0">
                <a:ln>
                  <a:noFill/>
                </a:ln>
                <a:solidFill>
                  <a:schemeClr val="tx1"/>
                </a:solidFill>
                <a:effectLst/>
              </a:rPr>
            </a:b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7163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p:cNvSpPr txBox="1"/>
          <p:nvPr/>
        </p:nvSpPr>
        <p:spPr>
          <a:xfrm>
            <a:off x="323528" y="980728"/>
            <a:ext cx="7200900" cy="3862596"/>
          </a:xfrm>
          <a:prstGeom prst="rect">
            <a:avLst/>
          </a:prstGeom>
          <a:noFill/>
        </p:spPr>
        <p:txBody>
          <a:bodyPr wrap="square" rtlCol="0">
            <a:spAutoFit/>
          </a:bodyPr>
          <a:lstStyle/>
          <a:p>
            <a:pPr marL="214313" indent="-214313">
              <a:buFont typeface="Arial" panose="020B0604020202020204" pitchFamily="34" charset="0"/>
              <a:buChar char="•"/>
            </a:pPr>
            <a:r>
              <a:rPr lang="it-IT" sz="2000" dirty="0" err="1"/>
              <a:t>Is</a:t>
            </a:r>
            <a:r>
              <a:rPr lang="it-IT" sz="2000" dirty="0"/>
              <a:t> </a:t>
            </a:r>
            <a:r>
              <a:rPr lang="it-IT" sz="2000" dirty="0" err="1"/>
              <a:t>there</a:t>
            </a:r>
            <a:r>
              <a:rPr lang="it-IT" sz="2000" dirty="0"/>
              <a:t> </a:t>
            </a:r>
            <a:r>
              <a:rPr lang="it-IT" sz="2000" dirty="0" err="1"/>
              <a:t>any</a:t>
            </a:r>
            <a:r>
              <a:rPr lang="it-IT" sz="2000" dirty="0"/>
              <a:t> </a:t>
            </a:r>
            <a:r>
              <a:rPr lang="it-IT" sz="2000" dirty="0" err="1"/>
              <a:t>relationship</a:t>
            </a:r>
            <a:r>
              <a:rPr lang="it-IT" sz="2000" dirty="0"/>
              <a:t> </a:t>
            </a:r>
            <a:r>
              <a:rPr lang="it-IT" sz="2000" dirty="0" err="1"/>
              <a:t>between</a:t>
            </a:r>
            <a:r>
              <a:rPr lang="it-IT" sz="2000" dirty="0"/>
              <a:t> </a:t>
            </a:r>
            <a:r>
              <a:rPr lang="it-IT" sz="2000" dirty="0" err="1"/>
              <a:t>variable</a:t>
            </a:r>
            <a:r>
              <a:rPr lang="it-IT" sz="2000" dirty="0"/>
              <a:t> X and Y? </a:t>
            </a:r>
          </a:p>
          <a:p>
            <a:pPr marL="214313" indent="-214313">
              <a:buFont typeface="Arial" panose="020B0604020202020204" pitchFamily="34" charset="0"/>
              <a:buChar char="•"/>
            </a:pPr>
            <a:endParaRPr lang="it-IT" sz="2000" dirty="0"/>
          </a:p>
          <a:p>
            <a:r>
              <a:rPr lang="it-IT" sz="2000" dirty="0" err="1"/>
              <a:t>If</a:t>
            </a:r>
            <a:r>
              <a:rPr lang="it-IT" sz="2000" dirty="0"/>
              <a:t> yes</a:t>
            </a:r>
          </a:p>
          <a:p>
            <a:endParaRPr lang="it-IT" sz="2000" dirty="0"/>
          </a:p>
          <a:p>
            <a:r>
              <a:rPr lang="it-IT" sz="2000" dirty="0"/>
              <a:t>• How the </a:t>
            </a:r>
            <a:r>
              <a:rPr lang="it-IT" sz="2000" dirty="0" err="1"/>
              <a:t>relationship</a:t>
            </a:r>
            <a:r>
              <a:rPr lang="it-IT" sz="2000" dirty="0"/>
              <a:t> </a:t>
            </a:r>
            <a:r>
              <a:rPr lang="it-IT" sz="2000" dirty="0" err="1"/>
              <a:t>is</a:t>
            </a:r>
            <a:r>
              <a:rPr lang="it-IT" sz="2000" dirty="0"/>
              <a:t>? </a:t>
            </a:r>
          </a:p>
          <a:p>
            <a:endParaRPr lang="it-IT" sz="2000" dirty="0"/>
          </a:p>
          <a:p>
            <a:endParaRPr lang="it-IT" sz="2000" dirty="0"/>
          </a:p>
          <a:p>
            <a:r>
              <a:rPr lang="it-IT" sz="2000" dirty="0"/>
              <a:t>Y = </a:t>
            </a:r>
            <a:r>
              <a:rPr lang="it-IT" sz="2000" dirty="0" err="1"/>
              <a:t>dependent</a:t>
            </a:r>
            <a:r>
              <a:rPr lang="it-IT" sz="2000" dirty="0"/>
              <a:t> </a:t>
            </a:r>
            <a:r>
              <a:rPr lang="it-IT" sz="2000" dirty="0" err="1"/>
              <a:t>variable</a:t>
            </a:r>
            <a:endParaRPr lang="it-IT" sz="2000" dirty="0"/>
          </a:p>
          <a:p>
            <a:r>
              <a:rPr lang="it-IT" sz="2000" dirty="0"/>
              <a:t>X = </a:t>
            </a:r>
            <a:r>
              <a:rPr lang="it-IT" sz="2000" dirty="0" err="1"/>
              <a:t>explanatory</a:t>
            </a:r>
            <a:r>
              <a:rPr lang="it-IT" sz="2000" dirty="0"/>
              <a:t> </a:t>
            </a:r>
            <a:r>
              <a:rPr lang="it-IT" sz="2000" dirty="0" err="1"/>
              <a:t>variable</a:t>
            </a:r>
            <a:r>
              <a:rPr lang="it-IT" sz="2000" dirty="0"/>
              <a:t> (or feature)</a:t>
            </a:r>
          </a:p>
          <a:p>
            <a:endParaRPr lang="it-IT" sz="2000" dirty="0"/>
          </a:p>
          <a:p>
            <a:r>
              <a:rPr lang="it-IT" sz="2000" u="sng" dirty="0">
                <a:solidFill>
                  <a:srgbClr val="FF0000"/>
                </a:solidFill>
              </a:rPr>
              <a:t>Linear </a:t>
            </a:r>
            <a:r>
              <a:rPr lang="it-IT" sz="2000" u="sng" dirty="0" err="1">
                <a:solidFill>
                  <a:srgbClr val="FF0000"/>
                </a:solidFill>
              </a:rPr>
              <a:t>Regression</a:t>
            </a:r>
            <a:endParaRPr lang="it-IT" sz="2000" u="sng" dirty="0">
              <a:solidFill>
                <a:srgbClr val="FF0000"/>
              </a:solidFill>
            </a:endParaRPr>
          </a:p>
          <a:p>
            <a:endParaRPr lang="it-IT" sz="1350" u="sng" dirty="0">
              <a:solidFill>
                <a:srgbClr val="FF0000"/>
              </a:solidFill>
            </a:endParaRPr>
          </a:p>
          <a:p>
            <a:endParaRPr lang="it-IT" sz="1350" u="sng" dirty="0">
              <a:solidFill>
                <a:srgbClr val="FF0000"/>
              </a:solidFill>
            </a:endParaRPr>
          </a:p>
        </p:txBody>
      </p:sp>
      <p:pic>
        <p:nvPicPr>
          <p:cNvPr id="17" name="Immagin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949" y="4498134"/>
            <a:ext cx="4044553" cy="1994111"/>
          </a:xfrm>
          <a:prstGeom prst="rect">
            <a:avLst/>
          </a:prstGeom>
        </p:spPr>
      </p:pic>
      <p:pic>
        <p:nvPicPr>
          <p:cNvPr id="18" name="Immagin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8897" y="3643312"/>
            <a:ext cx="2583848" cy="1709645"/>
          </a:xfrm>
          <a:prstGeom prst="rect">
            <a:avLst/>
          </a:prstGeom>
        </p:spPr>
      </p:pic>
    </p:spTree>
    <p:extLst>
      <p:ext uri="{BB962C8B-B14F-4D97-AF65-F5344CB8AC3E}">
        <p14:creationId xmlns:p14="http://schemas.microsoft.com/office/powerpoint/2010/main" val="10734117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D8E91C53-8922-45D7-B411-4FEE784D8E46}"/>
              </a:ext>
            </a:extLst>
          </p:cNvPr>
          <p:cNvSpPr txBox="1"/>
          <p:nvPr/>
        </p:nvSpPr>
        <p:spPr>
          <a:xfrm>
            <a:off x="798898" y="4697730"/>
            <a:ext cx="7543800" cy="617220"/>
          </a:xfrm>
          <a:prstGeom prst="rect">
            <a:avLst/>
          </a:prstGeom>
        </p:spPr>
        <p:txBody>
          <a:bodyPr vert="horz" lIns="68580" tIns="34290" rIns="68580" bIns="34290" rtlCol="0" anchor="b">
            <a:normAutofit/>
          </a:bodyPr>
          <a:lstStyle/>
          <a:p>
            <a:pPr defTabSz="685800">
              <a:lnSpc>
                <a:spcPct val="85000"/>
              </a:lnSpc>
              <a:spcBef>
                <a:spcPct val="0"/>
              </a:spcBef>
              <a:spcAft>
                <a:spcPts val="450"/>
              </a:spcAft>
            </a:pPr>
            <a:endParaRPr lang="en-US" sz="2700" spc="-38" dirty="0">
              <a:solidFill>
                <a:srgbClr val="FFFFFF"/>
              </a:solidFill>
              <a:latin typeface="+mj-lt"/>
              <a:ea typeface="+mj-ea"/>
              <a:cs typeface="+mj-cs"/>
            </a:endParaRPr>
          </a:p>
        </p:txBody>
      </p:sp>
      <p:pic>
        <p:nvPicPr>
          <p:cNvPr id="9" name="Immagine 8" descr="Immagine che contiene oggetto&#10;&#10;Descrizione generata automaticamente">
            <a:extLst>
              <a:ext uri="{FF2B5EF4-FFF2-40B4-BE49-F238E27FC236}">
                <a16:creationId xmlns:a16="http://schemas.microsoft.com/office/drawing/2014/main" id="{B63F73EB-BD6D-4A40-93F2-6B10BAB8DB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474" y="4631611"/>
            <a:ext cx="3848740" cy="1039160"/>
          </a:xfrm>
          <a:prstGeom prst="rect">
            <a:avLst/>
          </a:prstGeom>
        </p:spPr>
      </p:pic>
      <p:pic>
        <p:nvPicPr>
          <p:cNvPr id="7" name="Immagine 6">
            <a:extLst>
              <a:ext uri="{FF2B5EF4-FFF2-40B4-BE49-F238E27FC236}">
                <a16:creationId xmlns:a16="http://schemas.microsoft.com/office/drawing/2014/main" id="{E4F35823-E773-4CB4-BD2E-2EA6D66F2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8668" y="2600582"/>
            <a:ext cx="3245708" cy="2702052"/>
          </a:xfrm>
          <a:prstGeom prst="rect">
            <a:avLst/>
          </a:prstGeom>
        </p:spPr>
      </p:pic>
      <p:sp>
        <p:nvSpPr>
          <p:cNvPr id="2" name="Segnaposto piè di pagina 1">
            <a:extLst>
              <a:ext uri="{FF2B5EF4-FFF2-40B4-BE49-F238E27FC236}">
                <a16:creationId xmlns:a16="http://schemas.microsoft.com/office/drawing/2014/main" id="{5D979BEB-2057-4622-8D8F-F12D6F940E48}"/>
              </a:ext>
            </a:extLst>
          </p:cNvPr>
          <p:cNvSpPr>
            <a:spLocks noGrp="1"/>
          </p:cNvSpPr>
          <p:nvPr>
            <p:ph type="ftr" sz="quarter" idx="11"/>
          </p:nvPr>
        </p:nvSpPr>
        <p:spPr>
          <a:xfrm>
            <a:off x="2764639" y="5702089"/>
            <a:ext cx="3617103" cy="273844"/>
          </a:xfrm>
        </p:spPr>
        <p:txBody>
          <a:bodyPr vert="horz" lIns="68580" tIns="34290" rIns="68580" bIns="34290" rtlCol="0" anchor="ctr">
            <a:normAutofit/>
          </a:bodyPr>
          <a:lstStyle/>
          <a:p>
            <a:pPr>
              <a:spcAft>
                <a:spcPts val="450"/>
              </a:spcAft>
            </a:pPr>
            <a:r>
              <a:rPr lang="en-US" kern="1200" cap="all" baseline="0">
                <a:solidFill>
                  <a:srgbClr val="FFFFFF"/>
                </a:solidFill>
                <a:latin typeface="+mn-lt"/>
                <a:ea typeface="+mn-ea"/>
                <a:cs typeface="+mn-cs"/>
              </a:rPr>
              <a:t>FinTech Project - 2019</a:t>
            </a:r>
          </a:p>
        </p:txBody>
      </p:sp>
      <p:pic>
        <p:nvPicPr>
          <p:cNvPr id="23" name="Immagine 22">
            <a:extLst>
              <a:ext uri="{FF2B5EF4-FFF2-40B4-BE49-F238E27FC236}">
                <a16:creationId xmlns:a16="http://schemas.microsoft.com/office/drawing/2014/main" id="{B9A45046-A8AE-4D65-BAEC-92867856CF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698" y="2548181"/>
            <a:ext cx="3977243" cy="925379"/>
          </a:xfrm>
          <a:prstGeom prst="rect">
            <a:avLst/>
          </a:prstGeom>
        </p:spPr>
      </p:pic>
      <p:sp>
        <p:nvSpPr>
          <p:cNvPr id="13" name="Freccia a destra 12">
            <a:extLst>
              <a:ext uri="{FF2B5EF4-FFF2-40B4-BE49-F238E27FC236}">
                <a16:creationId xmlns:a16="http://schemas.microsoft.com/office/drawing/2014/main" id="{56A8351D-1291-447A-B1D7-59F45B104905}"/>
              </a:ext>
            </a:extLst>
          </p:cNvPr>
          <p:cNvSpPr/>
          <p:nvPr/>
        </p:nvSpPr>
        <p:spPr>
          <a:xfrm rot="8980609">
            <a:off x="2204096" y="3710829"/>
            <a:ext cx="1642730" cy="1727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mc:AlternateContent xmlns:mc="http://schemas.openxmlformats.org/markup-compatibility/2006" xmlns:a14="http://schemas.microsoft.com/office/drawing/2010/main">
        <mc:Choice Requires="a14">
          <p:sp>
            <p:nvSpPr>
              <p:cNvPr id="19" name="CasellaDiTesto 18">
                <a:extLst>
                  <a:ext uri="{FF2B5EF4-FFF2-40B4-BE49-F238E27FC236}">
                    <a16:creationId xmlns:a16="http://schemas.microsoft.com/office/drawing/2014/main" id="{E91E336D-5217-4FFD-82A0-956BC64A9AEA}"/>
                  </a:ext>
                </a:extLst>
              </p:cNvPr>
              <p:cNvSpPr txBox="1"/>
              <p:nvPr/>
            </p:nvSpPr>
            <p:spPr>
              <a:xfrm>
                <a:off x="173409" y="1972473"/>
                <a:ext cx="5182460" cy="507831"/>
              </a:xfrm>
              <a:prstGeom prst="rect">
                <a:avLst/>
              </a:prstGeom>
              <a:noFill/>
            </p:spPr>
            <p:txBody>
              <a:bodyPr wrap="square" rtlCol="0">
                <a:spAutoFit/>
              </a:bodyPr>
              <a:lstStyle/>
              <a:p>
                <a:r>
                  <a:rPr lang="it-IT" sz="1350" dirty="0"/>
                  <a:t>L</a:t>
                </a:r>
                <a14:m>
                  <m:oMath xmlns:m="http://schemas.openxmlformats.org/officeDocument/2006/math">
                    <m:r>
                      <m:rPr>
                        <m:sty m:val="p"/>
                      </m:rPr>
                      <a:rPr lang="en-US" sz="1350" b="0" i="0" smtClean="0">
                        <a:latin typeface="Cambria Math" panose="02040503050406030204" pitchFamily="18" charset="0"/>
                      </a:rPr>
                      <m:t>ooking</m:t>
                    </m:r>
                    <m:r>
                      <a:rPr lang="en-US" sz="1350" b="0" i="0" smtClean="0">
                        <a:latin typeface="Cambria Math" panose="02040503050406030204" pitchFamily="18" charset="0"/>
                      </a:rPr>
                      <m:t> </m:t>
                    </m:r>
                    <m:r>
                      <m:rPr>
                        <m:sty m:val="p"/>
                      </m:rPr>
                      <a:rPr lang="en-US" sz="1350" b="0" i="0" smtClean="0">
                        <a:latin typeface="Cambria Math" panose="02040503050406030204" pitchFamily="18" charset="0"/>
                      </a:rPr>
                      <m:t>for</m:t>
                    </m:r>
                    <m:r>
                      <a:rPr lang="en-US" sz="1350" b="0" i="0" smtClean="0">
                        <a:latin typeface="Cambria Math" panose="02040503050406030204" pitchFamily="18" charset="0"/>
                      </a:rPr>
                      <m:t> </m:t>
                    </m:r>
                    <m:r>
                      <m:rPr>
                        <m:sty m:val="p"/>
                      </m:rPr>
                      <a:rPr lang="en-US" sz="1350" b="0" i="0" smtClean="0">
                        <a:latin typeface="Cambria Math" panose="02040503050406030204" pitchFamily="18" charset="0"/>
                      </a:rPr>
                      <m:t>x</m:t>
                    </m:r>
                    <m:r>
                      <a:rPr lang="en-US" sz="1350" b="0" i="0" smtClean="0">
                        <a:latin typeface="Cambria Math" panose="02040503050406030204" pitchFamily="18" charset="0"/>
                      </a:rPr>
                      <m:t> </m:t>
                    </m:r>
                    <m:r>
                      <m:rPr>
                        <m:sty m:val="p"/>
                      </m:rPr>
                      <a:rPr lang="en-US" sz="1350" b="0" i="0" smtClean="0">
                        <a:latin typeface="Cambria Math" panose="02040503050406030204" pitchFamily="18" charset="0"/>
                      </a:rPr>
                      <m:t>such</m:t>
                    </m:r>
                    <m:r>
                      <a:rPr lang="en-US" sz="1350" b="0" i="0" smtClean="0">
                        <a:latin typeface="Cambria Math" panose="02040503050406030204" pitchFamily="18" charset="0"/>
                      </a:rPr>
                      <m:t> </m:t>
                    </m:r>
                    <m:r>
                      <m:rPr>
                        <m:sty m:val="p"/>
                      </m:rPr>
                      <a:rPr lang="en-US" sz="1350" b="0" i="0" smtClean="0">
                        <a:latin typeface="Cambria Math" panose="02040503050406030204" pitchFamily="18" charset="0"/>
                      </a:rPr>
                      <m:t>that</m:t>
                    </m:r>
                    <m:r>
                      <a:rPr lang="en-US" sz="1350" b="0" i="0" smtClean="0">
                        <a:latin typeface="Cambria Math" panose="02040503050406030204" pitchFamily="18" charset="0"/>
                      </a:rPr>
                      <m:t> </m:t>
                    </m:r>
                    <m:r>
                      <m:rPr>
                        <m:sty m:val="p"/>
                      </m:rPr>
                      <a:rPr lang="en-US" sz="1350" b="0" i="0" smtClean="0">
                        <a:latin typeface="Cambria Math" panose="02040503050406030204" pitchFamily="18" charset="0"/>
                      </a:rPr>
                      <m:t>all</m:t>
                    </m:r>
                    <m:r>
                      <a:rPr lang="en-US" sz="1350" b="0" i="0" smtClean="0">
                        <a:latin typeface="Cambria Math" panose="02040503050406030204" pitchFamily="18" charset="0"/>
                      </a:rPr>
                      <m:t> </m:t>
                    </m:r>
                    <m:sSub>
                      <m:sSubPr>
                        <m:ctrlPr>
                          <a:rPr lang="it-IT" sz="1350" i="1">
                            <a:latin typeface="Cambria Math" panose="02040503050406030204" pitchFamily="18" charset="0"/>
                          </a:rPr>
                        </m:ctrlPr>
                      </m:sSubPr>
                      <m:e>
                        <m:r>
                          <a:rPr lang="it-IT" sz="1350" i="1">
                            <a:latin typeface="Cambria Math" panose="02040503050406030204" pitchFamily="18" charset="0"/>
                          </a:rPr>
                          <m:t>𝛿</m:t>
                        </m:r>
                      </m:e>
                      <m:sub>
                        <m:r>
                          <a:rPr lang="it-IT" sz="1350" i="1">
                            <a:latin typeface="Cambria Math" panose="02040503050406030204" pitchFamily="18" charset="0"/>
                          </a:rPr>
                          <m:t>𝑘</m:t>
                        </m:r>
                      </m:sub>
                    </m:sSub>
                    <m:d>
                      <m:dPr>
                        <m:ctrlPr>
                          <a:rPr lang="it-IT" sz="1350" i="1">
                            <a:latin typeface="Cambria Math" panose="02040503050406030204" pitchFamily="18" charset="0"/>
                          </a:rPr>
                        </m:ctrlPr>
                      </m:dPr>
                      <m:e>
                        <m:r>
                          <a:rPr lang="it-IT" sz="1350" i="1">
                            <a:latin typeface="Cambria Math" panose="02040503050406030204" pitchFamily="18" charset="0"/>
                          </a:rPr>
                          <m:t>𝑥</m:t>
                        </m:r>
                      </m:e>
                    </m:d>
                    <m:r>
                      <a:rPr lang="en-US" sz="1350" b="0" i="1" smtClean="0">
                        <a:latin typeface="Cambria Math" panose="02040503050406030204" pitchFamily="18" charset="0"/>
                      </a:rPr>
                      <m:t> </m:t>
                    </m:r>
                    <m:r>
                      <m:rPr>
                        <m:sty m:val="p"/>
                      </m:rPr>
                      <a:rPr lang="en-US" sz="1350" b="0" i="0" smtClean="0">
                        <a:latin typeface="Cambria Math" panose="02040503050406030204" pitchFamily="18" charset="0"/>
                      </a:rPr>
                      <m:t>are</m:t>
                    </m:r>
                    <m:r>
                      <a:rPr lang="en-US" sz="1350" b="0" i="0" smtClean="0">
                        <a:latin typeface="Cambria Math" panose="02040503050406030204" pitchFamily="18" charset="0"/>
                      </a:rPr>
                      <m:t> </m:t>
                    </m:r>
                    <m:r>
                      <m:rPr>
                        <m:sty m:val="p"/>
                      </m:rPr>
                      <a:rPr lang="en-US" sz="1350" b="0" i="0" smtClean="0">
                        <a:latin typeface="Cambria Math" panose="02040503050406030204" pitchFamily="18" charset="0"/>
                      </a:rPr>
                      <m:t>equal</m:t>
                    </m:r>
                    <m:r>
                      <a:rPr lang="it-IT" sz="1350" i="1">
                        <a:latin typeface="Cambria Math" panose="02040503050406030204" pitchFamily="18" charset="0"/>
                      </a:rPr>
                      <m:t>. </m:t>
                    </m:r>
                  </m:oMath>
                </a14:m>
                <a:endParaRPr lang="it-IT" sz="1350" dirty="0"/>
              </a:p>
              <a:p>
                <a:endParaRPr lang="it-IT" sz="1350" dirty="0"/>
              </a:p>
            </p:txBody>
          </p:sp>
        </mc:Choice>
        <mc:Fallback xmlns="">
          <p:sp>
            <p:nvSpPr>
              <p:cNvPr id="19" name="CasellaDiTesto 18">
                <a:extLst>
                  <a:ext uri="{FF2B5EF4-FFF2-40B4-BE49-F238E27FC236}">
                    <a16:creationId xmlns:a16="http://schemas.microsoft.com/office/drawing/2014/main" id="{E91E336D-5217-4FFD-82A0-956BC64A9AEA}"/>
                  </a:ext>
                </a:extLst>
              </p:cNvPr>
              <p:cNvSpPr txBox="1">
                <a:spLocks noRot="1" noChangeAspect="1" noMove="1" noResize="1" noEditPoints="1" noAdjustHandles="1" noChangeArrowheads="1" noChangeShapeType="1" noTextEdit="1"/>
              </p:cNvSpPr>
              <p:nvPr/>
            </p:nvSpPr>
            <p:spPr>
              <a:xfrm>
                <a:off x="173409" y="1972473"/>
                <a:ext cx="5182460" cy="507831"/>
              </a:xfrm>
              <a:prstGeom prst="rect">
                <a:avLst/>
              </a:prstGeom>
              <a:blipFill>
                <a:blip r:embed="rId5"/>
                <a:stretch>
                  <a:fillRect l="-235" t="-2410"/>
                </a:stretch>
              </a:blipFill>
            </p:spPr>
            <p:txBody>
              <a:bodyPr/>
              <a:lstStyle/>
              <a:p>
                <a:r>
                  <a:rPr lang="it-IT">
                    <a:noFill/>
                  </a:rPr>
                  <a:t> </a:t>
                </a:r>
              </a:p>
            </p:txBody>
          </p:sp>
        </mc:Fallback>
      </mc:AlternateContent>
      <p:sp>
        <p:nvSpPr>
          <p:cNvPr id="21" name="CasellaDiTesto 20">
            <a:extLst>
              <a:ext uri="{FF2B5EF4-FFF2-40B4-BE49-F238E27FC236}">
                <a16:creationId xmlns:a16="http://schemas.microsoft.com/office/drawing/2014/main" id="{4AC00FF0-D578-46E3-980E-F8A0CC7598EB}"/>
              </a:ext>
            </a:extLst>
          </p:cNvPr>
          <p:cNvSpPr txBox="1"/>
          <p:nvPr/>
        </p:nvSpPr>
        <p:spPr>
          <a:xfrm>
            <a:off x="3152774" y="3872869"/>
            <a:ext cx="1701520" cy="415498"/>
          </a:xfrm>
          <a:prstGeom prst="rect">
            <a:avLst/>
          </a:prstGeom>
          <a:noFill/>
        </p:spPr>
        <p:txBody>
          <a:bodyPr wrap="square" rtlCol="0">
            <a:spAutoFit/>
          </a:bodyPr>
          <a:lstStyle/>
          <a:p>
            <a:r>
              <a:rPr lang="it-IT" sz="1050" dirty="0" err="1"/>
              <a:t>Hypothesis</a:t>
            </a:r>
            <a:r>
              <a:rPr lang="it-IT" sz="1050" dirty="0"/>
              <a:t>: </a:t>
            </a:r>
            <a:r>
              <a:rPr lang="it-IT" sz="1050" dirty="0" err="1"/>
              <a:t>same</a:t>
            </a:r>
            <a:r>
              <a:rPr lang="it-IT" sz="1050" dirty="0"/>
              <a:t> </a:t>
            </a:r>
            <a:r>
              <a:rPr lang="it-IT" sz="1050" dirty="0" err="1"/>
              <a:t>probability</a:t>
            </a:r>
            <a:endParaRPr lang="it-IT" sz="900" dirty="0"/>
          </a:p>
        </p:txBody>
      </p:sp>
      <p:sp>
        <p:nvSpPr>
          <p:cNvPr id="14" name="Rettangolo 3">
            <a:extLst>
              <a:ext uri="{FF2B5EF4-FFF2-40B4-BE49-F238E27FC236}">
                <a16:creationId xmlns:a16="http://schemas.microsoft.com/office/drawing/2014/main" id="{3E395493-BB72-48C9-98B6-E141BE2DC733}"/>
              </a:ext>
            </a:extLst>
          </p:cNvPr>
          <p:cNvSpPr/>
          <p:nvPr/>
        </p:nvSpPr>
        <p:spPr>
          <a:xfrm>
            <a:off x="1979712" y="1159702"/>
            <a:ext cx="4815742" cy="900246"/>
          </a:xfrm>
          <a:prstGeom prst="rect">
            <a:avLst/>
          </a:prstGeom>
        </p:spPr>
        <p:txBody>
          <a:bodyPr wrap="none">
            <a:spAutoFit/>
          </a:bodyPr>
          <a:lstStyle/>
          <a:p>
            <a:r>
              <a:rPr lang="it-IT" sz="2625" dirty="0"/>
              <a:t>Linear </a:t>
            </a:r>
            <a:r>
              <a:rPr lang="it-IT" sz="2625" dirty="0" err="1"/>
              <a:t>Discriminant</a:t>
            </a:r>
            <a:r>
              <a:rPr lang="it-IT" sz="2625" dirty="0"/>
              <a:t> Analysis (LDA)</a:t>
            </a:r>
          </a:p>
          <a:p>
            <a:endParaRPr lang="it-IT" sz="2625" dirty="0"/>
          </a:p>
        </p:txBody>
      </p:sp>
    </p:spTree>
    <p:extLst>
      <p:ext uri="{BB962C8B-B14F-4D97-AF65-F5344CB8AC3E}">
        <p14:creationId xmlns:p14="http://schemas.microsoft.com/office/powerpoint/2010/main" val="19034003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F73E5D77-E23F-4115-8D53-67D56B34BEC5}"/>
              </a:ext>
            </a:extLst>
          </p:cNvPr>
          <p:cNvSpPr txBox="1"/>
          <p:nvPr/>
        </p:nvSpPr>
        <p:spPr>
          <a:xfrm>
            <a:off x="869212" y="1200150"/>
            <a:ext cx="7607595" cy="496290"/>
          </a:xfrm>
          <a:prstGeom prst="rect">
            <a:avLst/>
          </a:prstGeom>
          <a:noFill/>
        </p:spPr>
        <p:txBody>
          <a:bodyPr wrap="square" rtlCol="0">
            <a:spAutoFit/>
          </a:bodyPr>
          <a:lstStyle/>
          <a:p>
            <a:r>
              <a:rPr lang="it-IT" sz="2625" dirty="0" err="1"/>
              <a:t>Sensitivity</a:t>
            </a:r>
            <a:r>
              <a:rPr lang="it-IT" sz="2625" dirty="0"/>
              <a:t> and </a:t>
            </a:r>
            <a:r>
              <a:rPr lang="it-IT" sz="2625" dirty="0" err="1"/>
              <a:t>specificity</a:t>
            </a:r>
            <a:endParaRPr lang="it-IT" sz="2625" dirty="0"/>
          </a:p>
        </p:txBody>
      </p:sp>
      <p:sp>
        <p:nvSpPr>
          <p:cNvPr id="6" name="CasellaDiTesto 5">
            <a:extLst>
              <a:ext uri="{FF2B5EF4-FFF2-40B4-BE49-F238E27FC236}">
                <a16:creationId xmlns:a16="http://schemas.microsoft.com/office/drawing/2014/main" id="{ED754F99-D187-4783-9EFD-6FBCC9BD8946}"/>
              </a:ext>
            </a:extLst>
          </p:cNvPr>
          <p:cNvSpPr txBox="1"/>
          <p:nvPr/>
        </p:nvSpPr>
        <p:spPr>
          <a:xfrm>
            <a:off x="1080533" y="2404287"/>
            <a:ext cx="3149896" cy="1131079"/>
          </a:xfrm>
          <a:prstGeom prst="rect">
            <a:avLst/>
          </a:prstGeom>
          <a:noFill/>
        </p:spPr>
        <p:txBody>
          <a:bodyPr wrap="square" rtlCol="0">
            <a:spAutoFit/>
          </a:bodyPr>
          <a:lstStyle/>
          <a:p>
            <a:r>
              <a:rPr lang="it-IT" sz="1350" b="1" dirty="0"/>
              <a:t>SENSITIVITY</a:t>
            </a:r>
            <a:r>
              <a:rPr lang="it-IT" sz="1350" dirty="0"/>
              <a:t>: </a:t>
            </a:r>
            <a:br>
              <a:rPr lang="en-US" sz="1400" dirty="0"/>
            </a:br>
            <a:r>
              <a:rPr lang="en-US" dirty="0"/>
              <a:t>True Positive fraction: the proportion of class 1 (positive) members classified as such.</a:t>
            </a:r>
            <a:endParaRPr lang="it-IT" sz="1350" dirty="0"/>
          </a:p>
        </p:txBody>
      </p:sp>
      <p:sp>
        <p:nvSpPr>
          <p:cNvPr id="7" name="CasellaDiTesto 6">
            <a:extLst>
              <a:ext uri="{FF2B5EF4-FFF2-40B4-BE49-F238E27FC236}">
                <a16:creationId xmlns:a16="http://schemas.microsoft.com/office/drawing/2014/main" id="{D9E10C38-FEDB-44CF-B98F-316257CF8DE9}"/>
              </a:ext>
            </a:extLst>
          </p:cNvPr>
          <p:cNvSpPr txBox="1"/>
          <p:nvPr/>
        </p:nvSpPr>
        <p:spPr>
          <a:xfrm>
            <a:off x="4913574" y="2404287"/>
            <a:ext cx="3149896" cy="1408078"/>
          </a:xfrm>
          <a:prstGeom prst="rect">
            <a:avLst/>
          </a:prstGeom>
          <a:noFill/>
        </p:spPr>
        <p:txBody>
          <a:bodyPr wrap="square" rtlCol="0">
            <a:spAutoFit/>
          </a:bodyPr>
          <a:lstStyle/>
          <a:p>
            <a:r>
              <a:rPr lang="it-IT" sz="1350" b="1" dirty="0"/>
              <a:t>SPECIFICITY</a:t>
            </a:r>
            <a:r>
              <a:rPr lang="it-IT" sz="1350" dirty="0"/>
              <a:t>: </a:t>
            </a:r>
            <a:br>
              <a:rPr lang="en-US" sz="1400" dirty="0"/>
            </a:br>
            <a:r>
              <a:rPr lang="en-US" dirty="0"/>
              <a:t>True Negative fraction: the proportion between the members of class 0 (negative) classified as such.</a:t>
            </a:r>
            <a:endParaRPr lang="it-IT" sz="1350" dirty="0"/>
          </a:p>
        </p:txBody>
      </p:sp>
      <p:sp>
        <p:nvSpPr>
          <p:cNvPr id="8" name="CasellaDiTesto 7">
            <a:extLst>
              <a:ext uri="{FF2B5EF4-FFF2-40B4-BE49-F238E27FC236}">
                <a16:creationId xmlns:a16="http://schemas.microsoft.com/office/drawing/2014/main" id="{EE830915-1619-43F5-9285-645767320B27}"/>
              </a:ext>
            </a:extLst>
          </p:cNvPr>
          <p:cNvSpPr txBox="1"/>
          <p:nvPr/>
        </p:nvSpPr>
        <p:spPr>
          <a:xfrm>
            <a:off x="1350335" y="3960855"/>
            <a:ext cx="6443330" cy="1569660"/>
          </a:xfrm>
          <a:prstGeom prst="rect">
            <a:avLst/>
          </a:prstGeom>
          <a:noFill/>
        </p:spPr>
        <p:txBody>
          <a:bodyPr wrap="square" rtlCol="0">
            <a:spAutoFit/>
          </a:bodyPr>
          <a:lstStyle/>
          <a:p>
            <a:pPr lvl="0" eaLnBrk="0" fontAlgn="base" hangingPunct="0">
              <a:spcBef>
                <a:spcPct val="0"/>
              </a:spcBef>
              <a:spcAft>
                <a:spcPct val="0"/>
              </a:spcAft>
            </a:pPr>
            <a:r>
              <a:rPr lang="it-IT" altLang="it-IT" sz="1600" dirty="0" err="1">
                <a:solidFill>
                  <a:srgbClr val="222222"/>
                </a:solidFill>
                <a:latin typeface="inherit"/>
              </a:rPr>
              <a:t>Example</a:t>
            </a:r>
            <a:r>
              <a:rPr lang="it-IT" altLang="it-IT" sz="1600" dirty="0">
                <a:solidFill>
                  <a:srgbClr val="222222"/>
                </a:solidFill>
                <a:latin typeface="inherit"/>
              </a:rPr>
              <a:t> (Default)</a:t>
            </a:r>
          </a:p>
          <a:p>
            <a:pPr lvl="0" eaLnBrk="0" fontAlgn="base" hangingPunct="0">
              <a:spcBef>
                <a:spcPct val="0"/>
              </a:spcBef>
              <a:spcAft>
                <a:spcPct val="0"/>
              </a:spcAft>
            </a:pPr>
            <a:r>
              <a:rPr lang="it-IT" altLang="it-IT" sz="1600" dirty="0" err="1">
                <a:solidFill>
                  <a:srgbClr val="222222"/>
                </a:solidFill>
                <a:latin typeface="inherit"/>
              </a:rPr>
              <a:t>we</a:t>
            </a:r>
            <a:r>
              <a:rPr lang="it-IT" altLang="it-IT" sz="1600" dirty="0">
                <a:solidFill>
                  <a:srgbClr val="222222"/>
                </a:solidFill>
                <a:latin typeface="inherit"/>
              </a:rPr>
              <a:t> </a:t>
            </a:r>
            <a:r>
              <a:rPr lang="it-IT" altLang="it-IT" sz="1600" dirty="0" err="1">
                <a:solidFill>
                  <a:srgbClr val="222222"/>
                </a:solidFill>
                <a:latin typeface="inherit"/>
              </a:rPr>
              <a:t>have</a:t>
            </a:r>
            <a:r>
              <a:rPr lang="it-IT" altLang="it-IT" sz="1600" dirty="0">
                <a:solidFill>
                  <a:srgbClr val="222222"/>
                </a:solidFill>
                <a:latin typeface="inherit"/>
              </a:rPr>
              <a:t> </a:t>
            </a:r>
            <a:r>
              <a:rPr lang="it-IT" altLang="it-IT" sz="1600" dirty="0" err="1">
                <a:solidFill>
                  <a:srgbClr val="222222"/>
                </a:solidFill>
                <a:latin typeface="inherit"/>
              </a:rPr>
              <a:t>two</a:t>
            </a:r>
            <a:r>
              <a:rPr lang="it-IT" altLang="it-IT" sz="1600" dirty="0">
                <a:solidFill>
                  <a:srgbClr val="222222"/>
                </a:solidFill>
                <a:latin typeface="inherit"/>
              </a:rPr>
              <a:t> groups: default </a:t>
            </a:r>
            <a:r>
              <a:rPr lang="it-IT" altLang="it-IT" sz="1600" dirty="0" err="1">
                <a:solidFill>
                  <a:srgbClr val="222222"/>
                </a:solidFill>
                <a:latin typeface="inherit"/>
              </a:rPr>
              <a:t>counterparties</a:t>
            </a:r>
            <a:r>
              <a:rPr lang="it-IT" altLang="it-IT" sz="1600" dirty="0">
                <a:solidFill>
                  <a:srgbClr val="222222"/>
                </a:solidFill>
                <a:latin typeface="inherit"/>
              </a:rPr>
              <a:t> and non-default </a:t>
            </a:r>
            <a:r>
              <a:rPr lang="it-IT" altLang="it-IT" sz="1600" dirty="0" err="1">
                <a:solidFill>
                  <a:srgbClr val="222222"/>
                </a:solidFill>
                <a:latin typeface="inherit"/>
              </a:rPr>
              <a:t>counterparties</a:t>
            </a:r>
            <a:r>
              <a:rPr lang="it-IT" altLang="it-IT" sz="1600" dirty="0">
                <a:solidFill>
                  <a:srgbClr val="222222"/>
                </a:solidFill>
                <a:latin typeface="inherit"/>
              </a:rPr>
              <a:t>. In literature, the default </a:t>
            </a:r>
            <a:r>
              <a:rPr lang="it-IT" altLang="it-IT" sz="1600" dirty="0" err="1">
                <a:solidFill>
                  <a:srgbClr val="222222"/>
                </a:solidFill>
                <a:latin typeface="inherit"/>
              </a:rPr>
              <a:t>belonging</a:t>
            </a:r>
            <a:r>
              <a:rPr lang="it-IT" altLang="it-IT" sz="1600" dirty="0">
                <a:solidFill>
                  <a:srgbClr val="222222"/>
                </a:solidFill>
                <a:latin typeface="inherit"/>
              </a:rPr>
              <a:t> to class one and the non-default </a:t>
            </a:r>
            <a:r>
              <a:rPr lang="it-IT" altLang="it-IT" sz="1600" dirty="0" err="1">
                <a:solidFill>
                  <a:srgbClr val="222222"/>
                </a:solidFill>
                <a:latin typeface="inherit"/>
              </a:rPr>
              <a:t>belonging</a:t>
            </a:r>
            <a:r>
              <a:rPr lang="it-IT" altLang="it-IT" sz="1600" dirty="0">
                <a:solidFill>
                  <a:srgbClr val="222222"/>
                </a:solidFill>
                <a:latin typeface="inherit"/>
              </a:rPr>
              <a:t> to class 0. For a </a:t>
            </a:r>
            <a:r>
              <a:rPr lang="it-IT" altLang="it-IT" sz="1600" dirty="0" err="1">
                <a:solidFill>
                  <a:srgbClr val="222222"/>
                </a:solidFill>
                <a:latin typeface="inherit"/>
              </a:rPr>
              <a:t>financial</a:t>
            </a:r>
            <a:r>
              <a:rPr lang="it-IT" altLang="it-IT" sz="1600" dirty="0">
                <a:solidFill>
                  <a:srgbClr val="222222"/>
                </a:solidFill>
                <a:latin typeface="inherit"/>
              </a:rPr>
              <a:t> institution </a:t>
            </a:r>
            <a:r>
              <a:rPr lang="it-IT" altLang="it-IT" sz="1600" dirty="0" err="1">
                <a:solidFill>
                  <a:srgbClr val="222222"/>
                </a:solidFill>
                <a:latin typeface="inherit"/>
              </a:rPr>
              <a:t>it</a:t>
            </a:r>
            <a:r>
              <a:rPr lang="it-IT" altLang="it-IT" sz="1600" dirty="0">
                <a:solidFill>
                  <a:srgbClr val="222222"/>
                </a:solidFill>
                <a:latin typeface="inherit"/>
              </a:rPr>
              <a:t> </a:t>
            </a:r>
            <a:r>
              <a:rPr lang="it-IT" altLang="it-IT" sz="1600" dirty="0" err="1">
                <a:solidFill>
                  <a:srgbClr val="222222"/>
                </a:solidFill>
                <a:latin typeface="inherit"/>
              </a:rPr>
              <a:t>is</a:t>
            </a:r>
            <a:r>
              <a:rPr lang="it-IT" altLang="it-IT" sz="1600" dirty="0">
                <a:solidFill>
                  <a:srgbClr val="222222"/>
                </a:solidFill>
                <a:latin typeface="inherit"/>
              </a:rPr>
              <a:t> more </a:t>
            </a:r>
            <a:r>
              <a:rPr lang="it-IT" altLang="it-IT" sz="1600" dirty="0" err="1">
                <a:solidFill>
                  <a:srgbClr val="222222"/>
                </a:solidFill>
                <a:latin typeface="inherit"/>
              </a:rPr>
              <a:t>expensive</a:t>
            </a:r>
            <a:r>
              <a:rPr lang="it-IT" altLang="it-IT" sz="1600" dirty="0">
                <a:solidFill>
                  <a:srgbClr val="222222"/>
                </a:solidFill>
                <a:latin typeface="inherit"/>
              </a:rPr>
              <a:t> </a:t>
            </a:r>
            <a:r>
              <a:rPr lang="it-IT" altLang="it-IT" sz="1600" dirty="0" err="1">
                <a:solidFill>
                  <a:srgbClr val="222222"/>
                </a:solidFill>
                <a:latin typeface="inherit"/>
              </a:rPr>
              <a:t>not</a:t>
            </a:r>
            <a:r>
              <a:rPr lang="it-IT" altLang="it-IT" sz="1600" dirty="0">
                <a:solidFill>
                  <a:srgbClr val="222222"/>
                </a:solidFill>
                <a:latin typeface="inherit"/>
              </a:rPr>
              <a:t> to </a:t>
            </a:r>
            <a:r>
              <a:rPr lang="it-IT" altLang="it-IT" sz="1600" dirty="0" err="1">
                <a:solidFill>
                  <a:srgbClr val="222222"/>
                </a:solidFill>
                <a:latin typeface="inherit"/>
              </a:rPr>
              <a:t>understand</a:t>
            </a:r>
            <a:r>
              <a:rPr lang="it-IT" altLang="it-IT" sz="1600" dirty="0">
                <a:solidFill>
                  <a:srgbClr val="222222"/>
                </a:solidFill>
                <a:latin typeface="inherit"/>
              </a:rPr>
              <a:t> </a:t>
            </a:r>
            <a:r>
              <a:rPr lang="it-IT" altLang="it-IT" sz="1600" dirty="0" err="1">
                <a:solidFill>
                  <a:srgbClr val="222222"/>
                </a:solidFill>
                <a:latin typeface="inherit"/>
              </a:rPr>
              <a:t>that</a:t>
            </a:r>
            <a:r>
              <a:rPr lang="it-IT" altLang="it-IT" sz="1600" dirty="0">
                <a:solidFill>
                  <a:srgbClr val="222222"/>
                </a:solidFill>
                <a:latin typeface="inherit"/>
              </a:rPr>
              <a:t> a customer </a:t>
            </a:r>
            <a:r>
              <a:rPr lang="it-IT" altLang="it-IT" sz="1600" dirty="0" err="1">
                <a:solidFill>
                  <a:srgbClr val="222222"/>
                </a:solidFill>
                <a:latin typeface="inherit"/>
              </a:rPr>
              <a:t>is</a:t>
            </a:r>
            <a:r>
              <a:rPr lang="it-IT" altLang="it-IT" sz="1600" dirty="0">
                <a:solidFill>
                  <a:srgbClr val="222222"/>
                </a:solidFill>
                <a:latin typeface="inherit"/>
              </a:rPr>
              <a:t> </a:t>
            </a:r>
            <a:r>
              <a:rPr lang="it-IT" altLang="it-IT" sz="1600" dirty="0" err="1">
                <a:solidFill>
                  <a:srgbClr val="222222"/>
                </a:solidFill>
                <a:latin typeface="inherit"/>
              </a:rPr>
              <a:t>risky</a:t>
            </a:r>
            <a:r>
              <a:rPr lang="it-IT" altLang="it-IT" sz="1600" dirty="0">
                <a:solidFill>
                  <a:srgbClr val="222222"/>
                </a:solidFill>
                <a:latin typeface="inherit"/>
              </a:rPr>
              <a:t> (</a:t>
            </a:r>
            <a:r>
              <a:rPr lang="it-IT" altLang="it-IT" sz="1600" dirty="0" err="1">
                <a:solidFill>
                  <a:srgbClr val="222222"/>
                </a:solidFill>
                <a:latin typeface="inherit"/>
              </a:rPr>
              <a:t>sensitivity</a:t>
            </a:r>
            <a:r>
              <a:rPr lang="it-IT" altLang="it-IT" sz="1600" dirty="0">
                <a:solidFill>
                  <a:srgbClr val="222222"/>
                </a:solidFill>
                <a:latin typeface="inherit"/>
              </a:rPr>
              <a:t>) </a:t>
            </a:r>
            <a:r>
              <a:rPr lang="it-IT" altLang="it-IT" sz="1600" dirty="0" err="1">
                <a:solidFill>
                  <a:srgbClr val="222222"/>
                </a:solidFill>
                <a:latin typeface="inherit"/>
              </a:rPr>
              <a:t>rather</a:t>
            </a:r>
            <a:r>
              <a:rPr lang="it-IT" altLang="it-IT" sz="1600" dirty="0">
                <a:solidFill>
                  <a:srgbClr val="222222"/>
                </a:solidFill>
                <a:latin typeface="inherit"/>
              </a:rPr>
              <a:t> </a:t>
            </a:r>
            <a:r>
              <a:rPr lang="it-IT" altLang="it-IT" sz="1600" dirty="0" err="1">
                <a:solidFill>
                  <a:srgbClr val="222222"/>
                </a:solidFill>
                <a:latin typeface="inherit"/>
              </a:rPr>
              <a:t>than</a:t>
            </a:r>
            <a:r>
              <a:rPr lang="it-IT" altLang="it-IT" sz="1600" dirty="0">
                <a:solidFill>
                  <a:srgbClr val="222222"/>
                </a:solidFill>
                <a:latin typeface="inherit"/>
              </a:rPr>
              <a:t> viceversa (</a:t>
            </a:r>
            <a:r>
              <a:rPr lang="it-IT" altLang="it-IT" sz="1600" dirty="0" err="1">
                <a:solidFill>
                  <a:srgbClr val="222222"/>
                </a:solidFill>
                <a:latin typeface="inherit"/>
              </a:rPr>
              <a:t>specificity</a:t>
            </a:r>
            <a:r>
              <a:rPr lang="it-IT" altLang="it-IT" sz="1600" dirty="0">
                <a:solidFill>
                  <a:srgbClr val="222222"/>
                </a:solidFill>
                <a:latin typeface="inherit"/>
              </a:rPr>
              <a:t>)</a:t>
            </a:r>
            <a:r>
              <a:rPr lang="it-IT" altLang="it-IT" sz="300" dirty="0"/>
              <a:t> </a:t>
            </a:r>
            <a:endParaRPr lang="it-IT" altLang="it-IT" sz="1200" dirty="0">
              <a:latin typeface="Arial" panose="020B0604020202020204" pitchFamily="34" charset="0"/>
            </a:endParaRPr>
          </a:p>
        </p:txBody>
      </p:sp>
      <p:sp>
        <p:nvSpPr>
          <p:cNvPr id="5" name="Rectangle 1">
            <a:extLst>
              <a:ext uri="{FF2B5EF4-FFF2-40B4-BE49-F238E27FC236}">
                <a16:creationId xmlns:a16="http://schemas.microsoft.com/office/drawing/2014/main" id="{BCD37404-43BA-4585-A428-F24F1833F5CF}"/>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30742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7778" y="553233"/>
            <a:ext cx="7772400" cy="1143000"/>
          </a:xfrm>
        </p:spPr>
        <p:txBody>
          <a:bodyPr/>
          <a:lstStyle/>
          <a:p>
            <a:r>
              <a:rPr lang="en-CA" dirty="0"/>
              <a:t>The Confusion matrix and common ratios</a:t>
            </a:r>
          </a:p>
        </p:txBody>
      </p:sp>
      <p:sp>
        <p:nvSpPr>
          <p:cNvPr id="3" name="Slide Number Placeholder 2"/>
          <p:cNvSpPr>
            <a:spLocks noGrp="1"/>
          </p:cNvSpPr>
          <p:nvPr>
            <p:ph type="sldNum" sz="quarter" idx="12"/>
          </p:nvPr>
        </p:nvSpPr>
        <p:spPr/>
        <p:txBody>
          <a:bodyPr/>
          <a:lstStyle/>
          <a:p>
            <a:fld id="{2E8C09BE-1715-42CA-A91A-E7B0E09A3015}" type="slidenum">
              <a:rPr lang="en-CA" smtClean="0"/>
              <a:t>32</a:t>
            </a:fld>
            <a:endParaRPr lang="en-CA" dirty="0"/>
          </a:p>
        </p:txBody>
      </p:sp>
      <p:graphicFrame>
        <p:nvGraphicFramePr>
          <p:cNvPr id="6" name="Table 5"/>
          <p:cNvGraphicFramePr>
            <a:graphicFrameLocks noGrp="1"/>
          </p:cNvGraphicFramePr>
          <p:nvPr/>
        </p:nvGraphicFramePr>
        <p:xfrm>
          <a:off x="1142257" y="1869626"/>
          <a:ext cx="6080760" cy="865823"/>
        </p:xfrm>
        <a:graphic>
          <a:graphicData uri="http://schemas.openxmlformats.org/drawingml/2006/table">
            <a:tbl>
              <a:tblPr firstRow="1" firstCol="1" bandRow="1">
                <a:tableStyleId>{5940675A-B579-460E-94D1-54222C63F5DA}</a:tableStyleId>
              </a:tblPr>
              <a:tblGrid>
                <a:gridCol w="2026920">
                  <a:extLst>
                    <a:ext uri="{9D8B030D-6E8A-4147-A177-3AD203B41FA5}">
                      <a16:colId xmlns:a16="http://schemas.microsoft.com/office/drawing/2014/main" val="533857190"/>
                    </a:ext>
                  </a:extLst>
                </a:gridCol>
                <a:gridCol w="2026920">
                  <a:extLst>
                    <a:ext uri="{9D8B030D-6E8A-4147-A177-3AD203B41FA5}">
                      <a16:colId xmlns:a16="http://schemas.microsoft.com/office/drawing/2014/main" val="3526610518"/>
                    </a:ext>
                  </a:extLst>
                </a:gridCol>
                <a:gridCol w="2026920">
                  <a:extLst>
                    <a:ext uri="{9D8B030D-6E8A-4147-A177-3AD203B41FA5}">
                      <a16:colId xmlns:a16="http://schemas.microsoft.com/office/drawing/2014/main" val="2260066980"/>
                    </a:ext>
                  </a:extLst>
                </a:gridCol>
              </a:tblGrid>
              <a:tr h="0">
                <a:tc>
                  <a:txBody>
                    <a:bodyPr/>
                    <a:lstStyle/>
                    <a:p>
                      <a:pPr>
                        <a:lnSpc>
                          <a:spcPct val="150000"/>
                        </a:lnSpc>
                        <a:spcAft>
                          <a:spcPts val="0"/>
                        </a:spcAft>
                        <a:tabLst>
                          <a:tab pos="3838575" algn="l"/>
                        </a:tabLst>
                      </a:pPr>
                      <a:r>
                        <a:rPr lang="en-CA" sz="1200" dirty="0">
                          <a:effectLst/>
                        </a:rPr>
                        <a:t> </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tabLst>
                          <a:tab pos="3838575" algn="l"/>
                        </a:tabLst>
                      </a:pPr>
                      <a:r>
                        <a:rPr lang="en-CA" sz="1200" dirty="0">
                          <a:effectLst/>
                        </a:rPr>
                        <a:t>Predict positive outcome</a:t>
                      </a:r>
                      <a:endParaRPr lang="en-CA" sz="1100" dirty="0">
                        <a:effectLst/>
                      </a:endParaRPr>
                    </a:p>
                    <a:p>
                      <a:pPr algn="ctr">
                        <a:lnSpc>
                          <a:spcPct val="106000"/>
                        </a:lnSpc>
                        <a:spcAft>
                          <a:spcPts val="0"/>
                        </a:spcAft>
                        <a:tabLst>
                          <a:tab pos="3838575" algn="l"/>
                        </a:tabLst>
                      </a:pPr>
                      <a:r>
                        <a:rPr lang="en-CA" sz="1200" dirty="0">
                          <a:effectLst/>
                        </a:rPr>
                        <a:t> </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tabLst>
                          <a:tab pos="3838575" algn="l"/>
                        </a:tabLst>
                      </a:pPr>
                      <a:r>
                        <a:rPr lang="en-CA" sz="1200">
                          <a:effectLst/>
                        </a:rPr>
                        <a:t>Predict negative outcome</a:t>
                      </a:r>
                      <a:endParaRPr lang="en-CA" sz="1100">
                        <a:effectLst/>
                      </a:endParaRPr>
                    </a:p>
                    <a:p>
                      <a:pPr algn="ctr">
                        <a:lnSpc>
                          <a:spcPct val="106000"/>
                        </a:lnSpc>
                        <a:spcAft>
                          <a:spcPts val="0"/>
                        </a:spcAft>
                        <a:tabLst>
                          <a:tab pos="3838575" algn="l"/>
                        </a:tabLst>
                      </a:pPr>
                      <a:r>
                        <a:rPr lang="en-CA" sz="12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0096208"/>
                  </a:ext>
                </a:extLst>
              </a:tr>
              <a:tr h="0">
                <a:tc>
                  <a:txBody>
                    <a:bodyPr/>
                    <a:lstStyle/>
                    <a:p>
                      <a:pPr>
                        <a:lnSpc>
                          <a:spcPct val="150000"/>
                        </a:lnSpc>
                        <a:spcAft>
                          <a:spcPts val="0"/>
                        </a:spcAft>
                        <a:tabLst>
                          <a:tab pos="3838575" algn="l"/>
                        </a:tabLst>
                      </a:pPr>
                      <a:r>
                        <a:rPr lang="en-CA" sz="1200">
                          <a:effectLst/>
                        </a:rPr>
                        <a:t>Outcome positive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tabLst>
                          <a:tab pos="3838575" algn="l"/>
                        </a:tabLst>
                      </a:pPr>
                      <a:r>
                        <a:rPr lang="en-CA" sz="1200">
                          <a:effectLst/>
                        </a:rPr>
                        <a:t>TP</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tabLst>
                          <a:tab pos="3838575" algn="l"/>
                        </a:tabLst>
                      </a:pPr>
                      <a:r>
                        <a:rPr lang="en-CA" sz="1200">
                          <a:effectLst/>
                        </a:rPr>
                        <a:t>FN</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71715123"/>
                  </a:ext>
                </a:extLst>
              </a:tr>
              <a:tr h="0">
                <a:tc>
                  <a:txBody>
                    <a:bodyPr/>
                    <a:lstStyle/>
                    <a:p>
                      <a:pPr>
                        <a:lnSpc>
                          <a:spcPct val="150000"/>
                        </a:lnSpc>
                        <a:spcAft>
                          <a:spcPts val="0"/>
                        </a:spcAft>
                        <a:tabLst>
                          <a:tab pos="3838575" algn="l"/>
                        </a:tabLst>
                      </a:pPr>
                      <a:r>
                        <a:rPr lang="en-CA" sz="1200">
                          <a:effectLst/>
                        </a:rPr>
                        <a:t>Outcome negative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tabLst>
                          <a:tab pos="3838575" algn="l"/>
                        </a:tabLst>
                      </a:pPr>
                      <a:r>
                        <a:rPr lang="en-CA" sz="1200" dirty="0">
                          <a:effectLst/>
                        </a:rPr>
                        <a:t>FP</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tabLst>
                          <a:tab pos="3838575" algn="l"/>
                        </a:tabLst>
                      </a:pPr>
                      <a:r>
                        <a:rPr lang="en-CA" sz="1200" dirty="0">
                          <a:effectLst/>
                        </a:rPr>
                        <a:t>TN</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3925308"/>
                  </a:ext>
                </a:extLst>
              </a:tr>
            </a:tbl>
          </a:graphicData>
        </a:graphic>
      </p:graphicFrame>
      <p:sp>
        <p:nvSpPr>
          <p:cNvPr id="7" name="Rectangle 1"/>
          <p:cNvSpPr>
            <a:spLocks noChangeArrowheads="1"/>
          </p:cNvSpPr>
          <p:nvPr/>
        </p:nvSpPr>
        <p:spPr bwMode="auto">
          <a:xfrm>
            <a:off x="1007830" y="260842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mc:AlternateContent xmlns:mc="http://schemas.openxmlformats.org/markup-compatibility/2006" xmlns:a14="http://schemas.microsoft.com/office/drawing/2010/main">
        <mc:Choice Requires="a14">
          <p:sp>
            <p:nvSpPr>
              <p:cNvPr id="8" name="Rectangle 7"/>
              <p:cNvSpPr/>
              <p:nvPr/>
            </p:nvSpPr>
            <p:spPr>
              <a:xfrm>
                <a:off x="1269871" y="2920770"/>
                <a:ext cx="6363443" cy="3556230"/>
              </a:xfrm>
              <a:prstGeom prst="rect">
                <a:avLst/>
              </a:prstGeom>
            </p:spPr>
            <p:txBody>
              <a:bodyPr wrap="square">
                <a:spAutoFit/>
              </a:bodyPr>
              <a:lstStyle/>
              <a:p>
                <a:pPr>
                  <a:spcAft>
                    <a:spcPts val="800"/>
                  </a:spcAft>
                  <a:tabLst>
                    <a:tab pos="3838575" algn="l"/>
                  </a:tabLst>
                </a:pPr>
                <a14:m>
                  <m:oMathPara xmlns:m="http://schemas.openxmlformats.org/officeDocument/2006/math">
                    <m:oMathParaPr>
                      <m:jc m:val="centerGroup"/>
                    </m:oMathParaPr>
                    <m:oMath xmlns:m="http://schemas.openxmlformats.org/officeDocument/2006/math">
                      <m:r>
                        <m:rPr>
                          <m:sty m:val="p"/>
                        </m:rPr>
                        <a:rPr lang="en-CA" sz="1400" smtClean="0">
                          <a:latin typeface="Cambria Math" panose="02040503050406030204" pitchFamily="18" charset="0"/>
                          <a:ea typeface="Times New Roman" panose="02020603050405020304" pitchFamily="18" charset="0"/>
                          <a:cs typeface="Times New Roman" panose="02020603050405020304" pitchFamily="18" charset="0"/>
                        </a:rPr>
                        <m:t>Accuracy</m:t>
                      </m:r>
                      <m:r>
                        <a:rPr lang="en-CA" sz="1400" i="1">
                          <a:latin typeface="Cambria Math" panose="02040503050406030204" pitchFamily="18" charset="0"/>
                          <a:ea typeface="Times New Roman" panose="02020603050405020304" pitchFamily="18" charset="0"/>
                          <a:cs typeface="Times New Roman" panose="02020603050405020304" pitchFamily="18" charset="0"/>
                        </a:rPr>
                        <m:t>= </m:t>
                      </m:r>
                      <m:f>
                        <m:fPr>
                          <m:ctrlPr>
                            <a:rPr lang="en-CA" sz="1400" i="1">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en-CA" sz="1400">
                              <a:latin typeface="Cambria Math" panose="02040503050406030204" pitchFamily="18" charset="0"/>
                              <a:ea typeface="Times New Roman" panose="02020603050405020304" pitchFamily="18" charset="0"/>
                              <a:cs typeface="Times New Roman" panose="02020603050405020304" pitchFamily="18" charset="0"/>
                            </a:rPr>
                            <m:t>TP</m:t>
                          </m:r>
                          <m:r>
                            <a:rPr lang="en-CA" sz="140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CA" sz="1400">
                              <a:latin typeface="Cambria Math" panose="02040503050406030204" pitchFamily="18" charset="0"/>
                              <a:ea typeface="Times New Roman" panose="02020603050405020304" pitchFamily="18" charset="0"/>
                              <a:cs typeface="Times New Roman" panose="02020603050405020304" pitchFamily="18" charset="0"/>
                            </a:rPr>
                            <m:t>TN</m:t>
                          </m:r>
                        </m:num>
                        <m:den>
                          <m:r>
                            <m:rPr>
                              <m:sty m:val="p"/>
                            </m:rPr>
                            <a:rPr lang="en-CA" sz="1400">
                              <a:latin typeface="Cambria Math" panose="02040503050406030204" pitchFamily="18" charset="0"/>
                              <a:ea typeface="Times New Roman" panose="02020603050405020304" pitchFamily="18" charset="0"/>
                              <a:cs typeface="Times New Roman" panose="02020603050405020304" pitchFamily="18" charset="0"/>
                            </a:rPr>
                            <m:t>TP</m:t>
                          </m:r>
                          <m:r>
                            <a:rPr lang="en-CA" sz="140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CA" sz="1400">
                              <a:latin typeface="Cambria Math" panose="02040503050406030204" pitchFamily="18" charset="0"/>
                              <a:ea typeface="Times New Roman" panose="02020603050405020304" pitchFamily="18" charset="0"/>
                              <a:cs typeface="Times New Roman" panose="02020603050405020304" pitchFamily="18" charset="0"/>
                            </a:rPr>
                            <m:t>FN</m:t>
                          </m:r>
                          <m:r>
                            <a:rPr lang="en-CA" sz="140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CA" sz="1400">
                              <a:latin typeface="Cambria Math" panose="02040503050406030204" pitchFamily="18" charset="0"/>
                              <a:ea typeface="Times New Roman" panose="02020603050405020304" pitchFamily="18" charset="0"/>
                              <a:cs typeface="Times New Roman" panose="02020603050405020304" pitchFamily="18" charset="0"/>
                            </a:rPr>
                            <m:t>FP</m:t>
                          </m:r>
                          <m:r>
                            <a:rPr lang="en-CA" sz="140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CA" sz="1400">
                              <a:latin typeface="Cambria Math" panose="02040503050406030204" pitchFamily="18" charset="0"/>
                              <a:ea typeface="Times New Roman" panose="02020603050405020304" pitchFamily="18" charset="0"/>
                              <a:cs typeface="Times New Roman" panose="02020603050405020304" pitchFamily="18" charset="0"/>
                            </a:rPr>
                            <m:t>TN</m:t>
                          </m:r>
                        </m:den>
                      </m:f>
                    </m:oMath>
                  </m:oMathPara>
                </a14:m>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tabLst>
                    <a:tab pos="3838575" algn="l"/>
                  </a:tabLst>
                </a:pPr>
                <a14:m>
                  <m:oMathPara xmlns:m="http://schemas.openxmlformats.org/officeDocument/2006/math">
                    <m:oMathParaPr>
                      <m:jc m:val="centerGroup"/>
                    </m:oMathParaPr>
                    <m:oMath xmlns:m="http://schemas.openxmlformats.org/officeDocument/2006/math">
                      <m:r>
                        <m:rPr>
                          <m:sty m:val="p"/>
                        </m:rPr>
                        <a:rPr lang="en-CA" sz="1400">
                          <a:latin typeface="Cambria Math" panose="02040503050406030204" pitchFamily="18" charset="0"/>
                          <a:ea typeface="Times New Roman" panose="02020603050405020304" pitchFamily="18" charset="0"/>
                          <a:cs typeface="Times New Roman" panose="02020603050405020304" pitchFamily="18" charset="0"/>
                        </a:rPr>
                        <m:t>True</m:t>
                      </m:r>
                      <m:r>
                        <a:rPr lang="en-CA" sz="14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CA" sz="1400">
                          <a:latin typeface="Cambria Math" panose="02040503050406030204" pitchFamily="18" charset="0"/>
                          <a:ea typeface="Times New Roman" panose="02020603050405020304" pitchFamily="18" charset="0"/>
                          <a:cs typeface="Times New Roman" panose="02020603050405020304" pitchFamily="18" charset="0"/>
                        </a:rPr>
                        <m:t>Positive</m:t>
                      </m:r>
                      <m:r>
                        <a:rPr lang="en-CA" sz="14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CA" sz="1400">
                          <a:latin typeface="Cambria Math" panose="02040503050406030204" pitchFamily="18" charset="0"/>
                          <a:ea typeface="Times New Roman" panose="02020603050405020304" pitchFamily="18" charset="0"/>
                          <a:cs typeface="Times New Roman" panose="02020603050405020304" pitchFamily="18" charset="0"/>
                        </a:rPr>
                        <m:t>Rate</m:t>
                      </m:r>
                      <m:r>
                        <a:rPr lang="en-CA" sz="1400" b="0" i="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400" b="0" i="0" smtClean="0">
                          <a:latin typeface="Cambria Math" panose="02040503050406030204" pitchFamily="18" charset="0"/>
                          <a:ea typeface="Times New Roman" panose="02020603050405020304" pitchFamily="18" charset="0"/>
                          <a:cs typeface="Times New Roman" panose="02020603050405020304" pitchFamily="18" charset="0"/>
                        </a:rPr>
                        <m:t>TPR</m:t>
                      </m:r>
                      <m:r>
                        <a:rPr lang="en-US" sz="1400" b="0" i="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CA" sz="1400" b="0" i="0" smtClean="0">
                          <a:latin typeface="Cambria Math" panose="02040503050406030204" pitchFamily="18" charset="0"/>
                          <a:ea typeface="Times New Roman" panose="02020603050405020304" pitchFamily="18" charset="0"/>
                          <a:cs typeface="Times New Roman" panose="02020603050405020304" pitchFamily="18" charset="0"/>
                        </a:rPr>
                        <m:t>also</m:t>
                      </m:r>
                      <m:r>
                        <a:rPr lang="en-CA" sz="1400" b="0" i="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CA" sz="1400" b="0" i="0" smtClean="0">
                          <a:latin typeface="Cambria Math" panose="02040503050406030204" pitchFamily="18" charset="0"/>
                          <a:ea typeface="Times New Roman" panose="02020603050405020304" pitchFamily="18" charset="0"/>
                          <a:cs typeface="Times New Roman" panose="02020603050405020304" pitchFamily="18" charset="0"/>
                        </a:rPr>
                        <m:t>called</m:t>
                      </m:r>
                      <m:r>
                        <a:rPr lang="en-CA" sz="1400" b="0" i="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CA" sz="1400" b="0" i="0" smtClean="0">
                          <a:latin typeface="Cambria Math" panose="02040503050406030204" pitchFamily="18" charset="0"/>
                          <a:ea typeface="Times New Roman" panose="02020603050405020304" pitchFamily="18" charset="0"/>
                          <a:cs typeface="Times New Roman" panose="02020603050405020304" pitchFamily="18" charset="0"/>
                        </a:rPr>
                        <m:t>sensitivity</m:t>
                      </m:r>
                      <m:r>
                        <a:rPr lang="en-CA" sz="1400" b="0" i="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CA" sz="1400" b="0" i="0" smtClean="0">
                          <a:latin typeface="Cambria Math" panose="02040503050406030204" pitchFamily="18" charset="0"/>
                          <a:ea typeface="Times New Roman" panose="02020603050405020304" pitchFamily="18" charset="0"/>
                          <a:cs typeface="Times New Roman" panose="02020603050405020304" pitchFamily="18" charset="0"/>
                        </a:rPr>
                        <m:t>or</m:t>
                      </m:r>
                      <m:r>
                        <a:rPr lang="en-CA" sz="1400" b="0" i="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CA" sz="1400" b="0" i="0" smtClean="0">
                          <a:latin typeface="Cambria Math" panose="02040503050406030204" pitchFamily="18" charset="0"/>
                          <a:ea typeface="Times New Roman" panose="02020603050405020304" pitchFamily="18" charset="0"/>
                          <a:cs typeface="Times New Roman" panose="02020603050405020304" pitchFamily="18" charset="0"/>
                        </a:rPr>
                        <m:t>recall</m:t>
                      </m:r>
                      <m:r>
                        <a:rPr lang="en-CA" sz="1400" b="0" i="0" smtClean="0">
                          <a:latin typeface="Cambria Math" panose="02040503050406030204" pitchFamily="18" charset="0"/>
                          <a:ea typeface="Times New Roman" panose="02020603050405020304" pitchFamily="18" charset="0"/>
                          <a:cs typeface="Times New Roman" panose="02020603050405020304" pitchFamily="18" charset="0"/>
                        </a:rPr>
                        <m:t>)</m:t>
                      </m:r>
                      <m:r>
                        <a:rPr lang="en-CA" sz="1400" i="1">
                          <a:latin typeface="Cambria Math" panose="02040503050406030204" pitchFamily="18" charset="0"/>
                          <a:ea typeface="Times New Roman" panose="02020603050405020304" pitchFamily="18" charset="0"/>
                          <a:cs typeface="Times New Roman" panose="02020603050405020304" pitchFamily="18" charset="0"/>
                        </a:rPr>
                        <m:t>= </m:t>
                      </m:r>
                      <m:f>
                        <m:fPr>
                          <m:ctrlPr>
                            <a:rPr lang="en-CA" sz="1400" i="1">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en-CA" sz="1400">
                              <a:latin typeface="Cambria Math" panose="02040503050406030204" pitchFamily="18" charset="0"/>
                              <a:ea typeface="Times New Roman" panose="02020603050405020304" pitchFamily="18" charset="0"/>
                              <a:cs typeface="Times New Roman" panose="02020603050405020304" pitchFamily="18" charset="0"/>
                            </a:rPr>
                            <m:t>TP</m:t>
                          </m:r>
                        </m:num>
                        <m:den>
                          <m:r>
                            <m:rPr>
                              <m:sty m:val="p"/>
                            </m:rPr>
                            <a:rPr lang="en-CA" sz="1400">
                              <a:latin typeface="Cambria Math" panose="02040503050406030204" pitchFamily="18" charset="0"/>
                              <a:ea typeface="Times New Roman" panose="02020603050405020304" pitchFamily="18" charset="0"/>
                              <a:cs typeface="Times New Roman" panose="02020603050405020304" pitchFamily="18" charset="0"/>
                            </a:rPr>
                            <m:t>TP</m:t>
                          </m:r>
                          <m:r>
                            <a:rPr lang="en-CA" sz="140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CA" sz="1400">
                              <a:latin typeface="Cambria Math" panose="02040503050406030204" pitchFamily="18" charset="0"/>
                              <a:ea typeface="Times New Roman" panose="02020603050405020304" pitchFamily="18" charset="0"/>
                              <a:cs typeface="Times New Roman" panose="02020603050405020304" pitchFamily="18" charset="0"/>
                            </a:rPr>
                            <m:t>FN</m:t>
                          </m:r>
                        </m:den>
                      </m:f>
                    </m:oMath>
                  </m:oMathPara>
                </a14:m>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tabLst>
                    <a:tab pos="3838575" algn="l"/>
                  </a:tabLst>
                </a:pPr>
                <a14:m>
                  <m:oMathPara xmlns:m="http://schemas.openxmlformats.org/officeDocument/2006/math">
                    <m:oMathParaPr>
                      <m:jc m:val="centerGroup"/>
                    </m:oMathParaPr>
                    <m:oMath xmlns:m="http://schemas.openxmlformats.org/officeDocument/2006/math">
                      <m:r>
                        <m:rPr>
                          <m:sty m:val="p"/>
                        </m:rPr>
                        <a:rPr lang="en-CA" sz="1400">
                          <a:latin typeface="Cambria Math" panose="02040503050406030204" pitchFamily="18" charset="0"/>
                          <a:ea typeface="Times New Roman" panose="02020603050405020304" pitchFamily="18" charset="0"/>
                          <a:cs typeface="Times New Roman" panose="02020603050405020304" pitchFamily="18" charset="0"/>
                        </a:rPr>
                        <m:t>The</m:t>
                      </m:r>
                      <m:r>
                        <a:rPr lang="en-CA" sz="14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CA" sz="1400">
                          <a:latin typeface="Cambria Math" panose="02040503050406030204" pitchFamily="18" charset="0"/>
                          <a:ea typeface="Times New Roman" panose="02020603050405020304" pitchFamily="18" charset="0"/>
                          <a:cs typeface="Times New Roman" panose="02020603050405020304" pitchFamily="18" charset="0"/>
                        </a:rPr>
                        <m:t>True</m:t>
                      </m:r>
                      <m:r>
                        <a:rPr lang="en-CA" sz="14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CA" sz="1400">
                          <a:latin typeface="Cambria Math" panose="02040503050406030204" pitchFamily="18" charset="0"/>
                          <a:ea typeface="Times New Roman" panose="02020603050405020304" pitchFamily="18" charset="0"/>
                          <a:cs typeface="Times New Roman" panose="02020603050405020304" pitchFamily="18" charset="0"/>
                        </a:rPr>
                        <m:t>Negative</m:t>
                      </m:r>
                      <m:r>
                        <a:rPr lang="en-CA" sz="14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CA" sz="1400">
                          <a:latin typeface="Cambria Math" panose="02040503050406030204" pitchFamily="18" charset="0"/>
                          <a:ea typeface="Times New Roman" panose="02020603050405020304" pitchFamily="18" charset="0"/>
                          <a:cs typeface="Times New Roman" panose="02020603050405020304" pitchFamily="18" charset="0"/>
                        </a:rPr>
                        <m:t>rate</m:t>
                      </m:r>
                      <m:d>
                        <m:dPr>
                          <m:ctrlPr>
                            <a:rPr lang="en-CA" sz="1400" b="0" i="1" smtClean="0">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en-CA" sz="1400" b="0" i="0" smtClean="0">
                              <a:latin typeface="Cambria Math" panose="02040503050406030204" pitchFamily="18" charset="0"/>
                              <a:ea typeface="Times New Roman" panose="02020603050405020304" pitchFamily="18" charset="0"/>
                              <a:cs typeface="Times New Roman" panose="02020603050405020304" pitchFamily="18" charset="0"/>
                            </a:rPr>
                            <m:t>also</m:t>
                          </m:r>
                          <m:r>
                            <a:rPr lang="en-CA" sz="1400" b="0" i="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CA" sz="1400" b="0" i="0" smtClean="0">
                              <a:latin typeface="Cambria Math" panose="02040503050406030204" pitchFamily="18" charset="0"/>
                              <a:ea typeface="Times New Roman" panose="02020603050405020304" pitchFamily="18" charset="0"/>
                              <a:cs typeface="Times New Roman" panose="02020603050405020304" pitchFamily="18" charset="0"/>
                            </a:rPr>
                            <m:t>called</m:t>
                          </m:r>
                          <m:r>
                            <a:rPr lang="en-CA" sz="1400" b="0" i="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CA" sz="1400" b="0" i="0" smtClean="0">
                              <a:latin typeface="Cambria Math" panose="02040503050406030204" pitchFamily="18" charset="0"/>
                              <a:ea typeface="Times New Roman" panose="02020603050405020304" pitchFamily="18" charset="0"/>
                              <a:cs typeface="Times New Roman" panose="02020603050405020304" pitchFamily="18" charset="0"/>
                            </a:rPr>
                            <m:t>specificity</m:t>
                          </m:r>
                        </m:e>
                      </m:d>
                      <m:r>
                        <a:rPr lang="en-CA" sz="1400" i="1">
                          <a:latin typeface="Cambria Math" panose="02040503050406030204" pitchFamily="18" charset="0"/>
                          <a:ea typeface="Times New Roman" panose="02020603050405020304" pitchFamily="18" charset="0"/>
                          <a:cs typeface="Times New Roman" panose="02020603050405020304" pitchFamily="18" charset="0"/>
                        </a:rPr>
                        <m:t>= </m:t>
                      </m:r>
                      <m:f>
                        <m:fPr>
                          <m:ctrlPr>
                            <a:rPr lang="en-CA" sz="1400" i="1">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en-CA" sz="1400">
                              <a:latin typeface="Cambria Math" panose="02040503050406030204" pitchFamily="18" charset="0"/>
                              <a:ea typeface="Times New Roman" panose="02020603050405020304" pitchFamily="18" charset="0"/>
                              <a:cs typeface="Times New Roman" panose="02020603050405020304" pitchFamily="18" charset="0"/>
                            </a:rPr>
                            <m:t>TN</m:t>
                          </m:r>
                        </m:num>
                        <m:den>
                          <m:r>
                            <m:rPr>
                              <m:sty m:val="p"/>
                            </m:rPr>
                            <a:rPr lang="en-CA" sz="1400">
                              <a:latin typeface="Cambria Math" panose="02040503050406030204" pitchFamily="18" charset="0"/>
                              <a:ea typeface="Times New Roman" panose="02020603050405020304" pitchFamily="18" charset="0"/>
                              <a:cs typeface="Times New Roman" panose="02020603050405020304" pitchFamily="18" charset="0"/>
                            </a:rPr>
                            <m:t>TN</m:t>
                          </m:r>
                          <m:r>
                            <a:rPr lang="en-CA" sz="140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CA" sz="1400">
                              <a:latin typeface="Cambria Math" panose="02040503050406030204" pitchFamily="18" charset="0"/>
                              <a:ea typeface="Times New Roman" panose="02020603050405020304" pitchFamily="18" charset="0"/>
                              <a:cs typeface="Times New Roman" panose="02020603050405020304" pitchFamily="18" charset="0"/>
                            </a:rPr>
                            <m:t>FP</m:t>
                          </m:r>
                        </m:den>
                      </m:f>
                    </m:oMath>
                  </m:oMathPara>
                </a14:m>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tabLst>
                    <a:tab pos="3838575" algn="l"/>
                  </a:tabLst>
                </a:pPr>
                <a14:m>
                  <m:oMathPara xmlns:m="http://schemas.openxmlformats.org/officeDocument/2006/math">
                    <m:oMathParaPr>
                      <m:jc m:val="centerGroup"/>
                    </m:oMathParaPr>
                    <m:oMath xmlns:m="http://schemas.openxmlformats.org/officeDocument/2006/math">
                      <m:r>
                        <m:rPr>
                          <m:sty m:val="p"/>
                        </m:rPr>
                        <a:rPr lang="en-CA" sz="1400">
                          <a:latin typeface="Cambria Math" panose="02040503050406030204" pitchFamily="18" charset="0"/>
                          <a:ea typeface="Times New Roman" panose="02020603050405020304" pitchFamily="18" charset="0"/>
                          <a:cs typeface="Times New Roman" panose="02020603050405020304" pitchFamily="18" charset="0"/>
                        </a:rPr>
                        <m:t>The</m:t>
                      </m:r>
                      <m:r>
                        <a:rPr lang="en-CA" sz="14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CA" sz="1400">
                          <a:latin typeface="Cambria Math" panose="02040503050406030204" pitchFamily="18" charset="0"/>
                          <a:ea typeface="Times New Roman" panose="02020603050405020304" pitchFamily="18" charset="0"/>
                          <a:cs typeface="Times New Roman" panose="02020603050405020304" pitchFamily="18" charset="0"/>
                        </a:rPr>
                        <m:t>False</m:t>
                      </m:r>
                      <m:r>
                        <a:rPr lang="en-CA" sz="14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CA" sz="1400">
                          <a:latin typeface="Cambria Math" panose="02040503050406030204" pitchFamily="18" charset="0"/>
                          <a:ea typeface="Times New Roman" panose="02020603050405020304" pitchFamily="18" charset="0"/>
                          <a:cs typeface="Times New Roman" panose="02020603050405020304" pitchFamily="18" charset="0"/>
                        </a:rPr>
                        <m:t>Positive</m:t>
                      </m:r>
                      <m:r>
                        <a:rPr lang="en-CA" sz="14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CA" sz="1400">
                          <a:latin typeface="Cambria Math" panose="02040503050406030204" pitchFamily="18" charset="0"/>
                          <a:ea typeface="Times New Roman" panose="02020603050405020304" pitchFamily="18" charset="0"/>
                          <a:cs typeface="Times New Roman" panose="02020603050405020304" pitchFamily="18" charset="0"/>
                        </a:rPr>
                        <m:t>Rate</m:t>
                      </m:r>
                      <m:r>
                        <a:rPr lang="en-CA" sz="1400" i="1">
                          <a:latin typeface="Cambria Math" panose="02040503050406030204" pitchFamily="18" charset="0"/>
                          <a:ea typeface="Times New Roman" panose="02020603050405020304" pitchFamily="18" charset="0"/>
                          <a:cs typeface="Times New Roman" panose="02020603050405020304" pitchFamily="18" charset="0"/>
                        </a:rPr>
                        <m:t>= </m:t>
                      </m:r>
                      <m:f>
                        <m:fPr>
                          <m:ctrlPr>
                            <a:rPr lang="en-CA" sz="1400" i="1">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en-CA" sz="1400">
                              <a:latin typeface="Cambria Math" panose="02040503050406030204" pitchFamily="18" charset="0"/>
                              <a:ea typeface="Times New Roman" panose="02020603050405020304" pitchFamily="18" charset="0"/>
                              <a:cs typeface="Times New Roman" panose="02020603050405020304" pitchFamily="18" charset="0"/>
                            </a:rPr>
                            <m:t>FP</m:t>
                          </m:r>
                        </m:num>
                        <m:den>
                          <m:r>
                            <m:rPr>
                              <m:sty m:val="p"/>
                            </m:rPr>
                            <a:rPr lang="en-CA" sz="1400">
                              <a:latin typeface="Cambria Math" panose="02040503050406030204" pitchFamily="18" charset="0"/>
                              <a:ea typeface="Times New Roman" panose="02020603050405020304" pitchFamily="18" charset="0"/>
                              <a:cs typeface="Times New Roman" panose="02020603050405020304" pitchFamily="18" charset="0"/>
                            </a:rPr>
                            <m:t>TN</m:t>
                          </m:r>
                          <m:r>
                            <a:rPr lang="en-CA" sz="140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CA" sz="1400">
                              <a:latin typeface="Cambria Math" panose="02040503050406030204" pitchFamily="18" charset="0"/>
                              <a:ea typeface="Times New Roman" panose="02020603050405020304" pitchFamily="18" charset="0"/>
                              <a:cs typeface="Times New Roman" panose="02020603050405020304" pitchFamily="18" charset="0"/>
                            </a:rPr>
                            <m:t>FP</m:t>
                          </m:r>
                        </m:den>
                      </m:f>
                    </m:oMath>
                  </m:oMathPara>
                </a14:m>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tabLst>
                    <a:tab pos="3838575" algn="l"/>
                  </a:tabLst>
                </a:pPr>
                <a14:m>
                  <m:oMathPara xmlns:m="http://schemas.openxmlformats.org/officeDocument/2006/math">
                    <m:oMathParaPr>
                      <m:jc m:val="centerGroup"/>
                    </m:oMathParaPr>
                    <m:oMath xmlns:m="http://schemas.openxmlformats.org/officeDocument/2006/math">
                      <m:r>
                        <m:rPr>
                          <m:sty m:val="p"/>
                        </m:rPr>
                        <a:rPr lang="en-CA" sz="1400">
                          <a:latin typeface="Cambria Math" panose="02040503050406030204" pitchFamily="18" charset="0"/>
                          <a:ea typeface="Times New Roman" panose="02020603050405020304" pitchFamily="18" charset="0"/>
                          <a:cs typeface="Times New Roman" panose="02020603050405020304" pitchFamily="18" charset="0"/>
                        </a:rPr>
                        <m:t>Precisio</m:t>
                      </m:r>
                      <m:r>
                        <m:rPr>
                          <m:sty m:val="p"/>
                        </m:rPr>
                        <a:rPr lang="en-US" sz="1400" b="0" i="0" smtClean="0">
                          <a:latin typeface="Cambria Math" panose="02040503050406030204" pitchFamily="18" charset="0"/>
                          <a:ea typeface="Times New Roman" panose="02020603050405020304" pitchFamily="18" charset="0"/>
                          <a:cs typeface="Times New Roman" panose="02020603050405020304" pitchFamily="18" charset="0"/>
                        </a:rPr>
                        <m:t>n</m:t>
                      </m:r>
                      <m:r>
                        <a:rPr lang="en-US" sz="1400" b="0" i="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400" b="0" i="0" smtClean="0">
                          <a:latin typeface="Cambria Math" panose="02040503050406030204" pitchFamily="18" charset="0"/>
                          <a:ea typeface="Times New Roman" panose="02020603050405020304" pitchFamily="18" charset="0"/>
                          <a:cs typeface="Times New Roman" panose="02020603050405020304" pitchFamily="18" charset="0"/>
                        </a:rPr>
                        <m:t>P</m:t>
                      </m:r>
                      <m:r>
                        <a:rPr lang="en-CA" sz="1400" i="1">
                          <a:latin typeface="Cambria Math" panose="02040503050406030204" pitchFamily="18" charset="0"/>
                          <a:ea typeface="Times New Roman" panose="02020603050405020304" pitchFamily="18" charset="0"/>
                          <a:cs typeface="Times New Roman" panose="02020603050405020304" pitchFamily="18" charset="0"/>
                        </a:rPr>
                        <m:t>= </m:t>
                      </m:r>
                      <m:f>
                        <m:fPr>
                          <m:ctrlPr>
                            <a:rPr lang="en-CA" sz="1400" i="1">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en-CA" sz="1400">
                              <a:latin typeface="Cambria Math" panose="02040503050406030204" pitchFamily="18" charset="0"/>
                              <a:ea typeface="Times New Roman" panose="02020603050405020304" pitchFamily="18" charset="0"/>
                              <a:cs typeface="Times New Roman" panose="02020603050405020304" pitchFamily="18" charset="0"/>
                            </a:rPr>
                            <m:t>TP</m:t>
                          </m:r>
                        </m:num>
                        <m:den>
                          <m:r>
                            <m:rPr>
                              <m:sty m:val="p"/>
                            </m:rPr>
                            <a:rPr lang="en-CA" sz="1400">
                              <a:latin typeface="Cambria Math" panose="02040503050406030204" pitchFamily="18" charset="0"/>
                              <a:ea typeface="Times New Roman" panose="02020603050405020304" pitchFamily="18" charset="0"/>
                              <a:cs typeface="Times New Roman" panose="02020603050405020304" pitchFamily="18" charset="0"/>
                            </a:rPr>
                            <m:t>TP</m:t>
                          </m:r>
                          <m:r>
                            <a:rPr lang="en-CA" sz="140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CA" sz="1400">
                              <a:latin typeface="Cambria Math" panose="02040503050406030204" pitchFamily="18" charset="0"/>
                              <a:ea typeface="Times New Roman" panose="02020603050405020304" pitchFamily="18" charset="0"/>
                              <a:cs typeface="Times New Roman" panose="02020603050405020304" pitchFamily="18" charset="0"/>
                            </a:rPr>
                            <m:t>FP</m:t>
                          </m:r>
                        </m:den>
                      </m:f>
                    </m:oMath>
                  </m:oMathPara>
                </a14:m>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800"/>
                  </a:spcAft>
                  <a:tabLst>
                    <a:tab pos="3838575" algn="l"/>
                  </a:tabLst>
                </a:pPr>
                <a14:m>
                  <m:oMathPara xmlns:m="http://schemas.openxmlformats.org/officeDocument/2006/math">
                    <m:oMathParaPr>
                      <m:jc m:val="centerGroup"/>
                    </m:oMathParaPr>
                    <m:oMath xmlns:m="http://schemas.openxmlformats.org/officeDocument/2006/math">
                      <m:r>
                        <m:rPr>
                          <m:sty m:val="p"/>
                        </m:rP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F</m:t>
                      </m:r>
                      <m: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score</m:t>
                      </m:r>
                      <m:r>
                        <a:rPr lang="en-US" sz="1400" b="0" i="1" smtClean="0">
                          <a:effectLst/>
                          <a:latin typeface="Cambria Math" panose="02040503050406030204" pitchFamily="18" charset="0"/>
                          <a:ea typeface="Calibri" panose="020F0502020204030204" pitchFamily="34" charset="0"/>
                          <a:cs typeface="Times New Roman" panose="02020603050405020304" pitchFamily="18" charset="0"/>
                        </a:rPr>
                        <m:t>=2</m:t>
                      </m:r>
                      <m:r>
                        <a:rPr lang="en-US" sz="1400" b="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sz="1400" b="0" i="1" smtClean="0">
                              <a:effectLst/>
                              <a:latin typeface="Cambria Math" panose="02040503050406030204" pitchFamily="18" charset="0"/>
                              <a:cs typeface="Times New Roman" panose="02020603050405020304" pitchFamily="18" charset="0"/>
                            </a:rPr>
                          </m:ctrlPr>
                        </m:fPr>
                        <m:num>
                          <m:r>
                            <m:rPr>
                              <m:sty m:val="p"/>
                            </m:rPr>
                            <a:rPr lang="en-US" sz="1400" b="0" i="0" smtClean="0">
                              <a:effectLst/>
                              <a:latin typeface="Cambria Math" panose="02040503050406030204" pitchFamily="18" charset="0"/>
                              <a:cs typeface="Times New Roman" panose="02020603050405020304" pitchFamily="18" charset="0"/>
                            </a:rPr>
                            <m:t>P</m:t>
                          </m:r>
                          <m:r>
                            <a:rPr lang="en-US" sz="1400" b="0" i="0" smtClean="0">
                              <a:effectLst/>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sz="1400" b="0" i="0" smtClean="0">
                              <a:effectLst/>
                              <a:latin typeface="Cambria Math" panose="02040503050406030204" pitchFamily="18" charset="0"/>
                              <a:ea typeface="Cambria Math" panose="02040503050406030204" pitchFamily="18" charset="0"/>
                              <a:cs typeface="Times New Roman" panose="02020603050405020304" pitchFamily="18" charset="0"/>
                            </a:rPr>
                            <m:t>TPR</m:t>
                          </m:r>
                        </m:num>
                        <m:den>
                          <m:r>
                            <m:rPr>
                              <m:sty m:val="p"/>
                            </m:rPr>
                            <a:rPr lang="en-US" sz="1400" b="0" i="0" smtClean="0">
                              <a:effectLst/>
                              <a:latin typeface="Cambria Math" panose="02040503050406030204" pitchFamily="18" charset="0"/>
                              <a:cs typeface="Times New Roman" panose="02020603050405020304" pitchFamily="18" charset="0"/>
                            </a:rPr>
                            <m:t>P</m:t>
                          </m:r>
                          <m:r>
                            <a:rPr lang="en-US" sz="1400" b="0" i="0" smtClean="0">
                              <a:effectLst/>
                              <a:latin typeface="Cambria Math" panose="02040503050406030204" pitchFamily="18" charset="0"/>
                              <a:cs typeface="Times New Roman" panose="02020603050405020304" pitchFamily="18" charset="0"/>
                            </a:rPr>
                            <m:t>+</m:t>
                          </m:r>
                          <m:r>
                            <m:rPr>
                              <m:sty m:val="p"/>
                            </m:rPr>
                            <a:rPr lang="en-US" sz="1400" b="0" i="0" smtClean="0">
                              <a:effectLst/>
                              <a:latin typeface="Cambria Math" panose="02040503050406030204" pitchFamily="18" charset="0"/>
                              <a:cs typeface="Times New Roman" panose="02020603050405020304" pitchFamily="18" charset="0"/>
                            </a:rPr>
                            <m:t>TPR</m:t>
                          </m:r>
                        </m:den>
                      </m:f>
                    </m:oMath>
                  </m:oMathPara>
                </a14:m>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1269871" y="2920770"/>
                <a:ext cx="6363443" cy="3556230"/>
              </a:xfrm>
              <a:prstGeom prst="rect">
                <a:avLst/>
              </a:prstGeom>
              <a:blipFill>
                <a:blip r:embed="rId2"/>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4189436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FC22DD2F-8D3D-4C74-8E88-8681CD1D8FE8}"/>
              </a:ext>
            </a:extLst>
          </p:cNvPr>
          <p:cNvSpPr txBox="1"/>
          <p:nvPr/>
        </p:nvSpPr>
        <p:spPr>
          <a:xfrm>
            <a:off x="279106" y="1335715"/>
            <a:ext cx="8757390" cy="600164"/>
          </a:xfrm>
          <a:prstGeom prst="rect">
            <a:avLst/>
          </a:prstGeom>
          <a:noFill/>
        </p:spPr>
        <p:txBody>
          <a:bodyPr wrap="square" rtlCol="0">
            <a:spAutoFit/>
          </a:bodyPr>
          <a:lstStyle/>
          <a:p>
            <a:r>
              <a:rPr lang="it-IT" sz="3300" b="1" i="1" dirty="0">
                <a:solidFill>
                  <a:schemeClr val="tx2"/>
                </a:solidFill>
                <a:latin typeface="+mj-lt"/>
                <a:ea typeface="+mj-ea"/>
                <a:cs typeface="+mj-cs"/>
              </a:rPr>
              <a:t>ROC CURVE (</a:t>
            </a:r>
            <a:r>
              <a:rPr lang="it-IT" sz="3300" b="1" i="1" dirty="0" err="1">
                <a:solidFill>
                  <a:schemeClr val="tx2"/>
                </a:solidFill>
                <a:latin typeface="+mj-lt"/>
                <a:ea typeface="+mj-ea"/>
                <a:cs typeface="+mj-cs"/>
              </a:rPr>
              <a:t>receiver</a:t>
            </a:r>
            <a:r>
              <a:rPr lang="it-IT" sz="3300" b="1" i="1" dirty="0">
                <a:solidFill>
                  <a:schemeClr val="tx2"/>
                </a:solidFill>
                <a:latin typeface="+mj-lt"/>
                <a:ea typeface="+mj-ea"/>
                <a:cs typeface="+mj-cs"/>
              </a:rPr>
              <a:t> </a:t>
            </a:r>
            <a:r>
              <a:rPr lang="it-IT" sz="3300" b="1" i="1" dirty="0" err="1">
                <a:solidFill>
                  <a:schemeClr val="tx2"/>
                </a:solidFill>
                <a:latin typeface="+mj-lt"/>
                <a:ea typeface="+mj-ea"/>
                <a:cs typeface="+mj-cs"/>
              </a:rPr>
              <a:t>operating</a:t>
            </a:r>
            <a:r>
              <a:rPr lang="it-IT" sz="3300" b="1" i="1" dirty="0">
                <a:solidFill>
                  <a:schemeClr val="tx2"/>
                </a:solidFill>
                <a:latin typeface="+mj-lt"/>
                <a:ea typeface="+mj-ea"/>
                <a:cs typeface="+mj-cs"/>
              </a:rPr>
              <a:t> </a:t>
            </a:r>
            <a:r>
              <a:rPr lang="it-IT" sz="3300" b="1" i="1" dirty="0" err="1">
                <a:solidFill>
                  <a:schemeClr val="tx2"/>
                </a:solidFill>
                <a:latin typeface="+mj-lt"/>
                <a:ea typeface="+mj-ea"/>
                <a:cs typeface="+mj-cs"/>
              </a:rPr>
              <a:t>characteristic</a:t>
            </a:r>
            <a:r>
              <a:rPr lang="it-IT" sz="3300" b="1" i="1" dirty="0">
                <a:solidFill>
                  <a:schemeClr val="tx2"/>
                </a:solidFill>
                <a:latin typeface="+mj-lt"/>
                <a:ea typeface="+mj-ea"/>
                <a:cs typeface="+mj-cs"/>
              </a:rPr>
              <a:t>)</a:t>
            </a:r>
          </a:p>
        </p:txBody>
      </p:sp>
      <p:pic>
        <p:nvPicPr>
          <p:cNvPr id="6" name="Immagine 5" descr="Immagine che contiene mappa, testo&#10;&#10;Descrizione generata automaticamente">
            <a:extLst>
              <a:ext uri="{FF2B5EF4-FFF2-40B4-BE49-F238E27FC236}">
                <a16:creationId xmlns:a16="http://schemas.microsoft.com/office/drawing/2014/main" id="{2F10C867-0474-4FBB-9A19-7BDF2D015D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3793" y="1965695"/>
            <a:ext cx="3275124" cy="3143188"/>
          </a:xfrm>
          <a:prstGeom prst="rect">
            <a:avLst/>
          </a:prstGeom>
        </p:spPr>
      </p:pic>
      <p:sp>
        <p:nvSpPr>
          <p:cNvPr id="7" name="CasellaDiTesto 6">
            <a:extLst>
              <a:ext uri="{FF2B5EF4-FFF2-40B4-BE49-F238E27FC236}">
                <a16:creationId xmlns:a16="http://schemas.microsoft.com/office/drawing/2014/main" id="{948A3ECD-3D10-45F8-AE61-04A72956113D}"/>
              </a:ext>
            </a:extLst>
          </p:cNvPr>
          <p:cNvSpPr txBox="1"/>
          <p:nvPr/>
        </p:nvSpPr>
        <p:spPr>
          <a:xfrm>
            <a:off x="279105" y="3656271"/>
            <a:ext cx="2001579" cy="300082"/>
          </a:xfrm>
          <a:prstGeom prst="rect">
            <a:avLst/>
          </a:prstGeom>
          <a:noFill/>
        </p:spPr>
        <p:txBody>
          <a:bodyPr wrap="square" rtlCol="0">
            <a:spAutoFit/>
          </a:bodyPr>
          <a:lstStyle/>
          <a:p>
            <a:r>
              <a:rPr lang="it-IT" sz="1350" dirty="0"/>
              <a:t>SENSITIVITY</a:t>
            </a:r>
          </a:p>
        </p:txBody>
      </p:sp>
      <p:sp>
        <p:nvSpPr>
          <p:cNvPr id="8" name="CasellaDiTesto 7">
            <a:extLst>
              <a:ext uri="{FF2B5EF4-FFF2-40B4-BE49-F238E27FC236}">
                <a16:creationId xmlns:a16="http://schemas.microsoft.com/office/drawing/2014/main" id="{EAF8304C-5E34-401D-A9A6-DC5F7EDADB52}"/>
              </a:ext>
            </a:extLst>
          </p:cNvPr>
          <p:cNvSpPr txBox="1"/>
          <p:nvPr/>
        </p:nvSpPr>
        <p:spPr>
          <a:xfrm>
            <a:off x="7138279" y="4921909"/>
            <a:ext cx="2001579" cy="507831"/>
          </a:xfrm>
          <a:prstGeom prst="rect">
            <a:avLst/>
          </a:prstGeom>
          <a:noFill/>
        </p:spPr>
        <p:txBody>
          <a:bodyPr wrap="square" rtlCol="0">
            <a:spAutoFit/>
          </a:bodyPr>
          <a:lstStyle/>
          <a:p>
            <a:r>
              <a:rPr lang="it-IT" sz="1350" dirty="0"/>
              <a:t>Ratio of False </a:t>
            </a:r>
            <a:r>
              <a:rPr lang="it-IT" sz="1350" dirty="0" err="1"/>
              <a:t>classified</a:t>
            </a:r>
            <a:r>
              <a:rPr lang="it-IT" sz="1350" dirty="0"/>
              <a:t> </a:t>
            </a:r>
            <a:r>
              <a:rPr lang="it-IT" sz="1350" dirty="0" err="1"/>
              <a:t>as</a:t>
            </a:r>
            <a:r>
              <a:rPr lang="it-IT" sz="1350" dirty="0"/>
              <a:t> True</a:t>
            </a:r>
          </a:p>
        </p:txBody>
      </p:sp>
      <p:sp>
        <p:nvSpPr>
          <p:cNvPr id="9" name="Freccia in giù 8">
            <a:extLst>
              <a:ext uri="{FF2B5EF4-FFF2-40B4-BE49-F238E27FC236}">
                <a16:creationId xmlns:a16="http://schemas.microsoft.com/office/drawing/2014/main" id="{05C8CE1D-40D1-4418-86E5-3F2EDDF7D7F7}"/>
              </a:ext>
            </a:extLst>
          </p:cNvPr>
          <p:cNvSpPr/>
          <p:nvPr/>
        </p:nvSpPr>
        <p:spPr>
          <a:xfrm rot="5400000">
            <a:off x="5943340" y="4018074"/>
            <a:ext cx="305207" cy="20846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0" name="Freccia in giù 9">
            <a:extLst>
              <a:ext uri="{FF2B5EF4-FFF2-40B4-BE49-F238E27FC236}">
                <a16:creationId xmlns:a16="http://schemas.microsoft.com/office/drawing/2014/main" id="{9246E94F-806B-4730-BF63-D3B4601C89A3}"/>
              </a:ext>
            </a:extLst>
          </p:cNvPr>
          <p:cNvSpPr/>
          <p:nvPr/>
        </p:nvSpPr>
        <p:spPr>
          <a:xfrm rot="16200000">
            <a:off x="1920060" y="3151531"/>
            <a:ext cx="276998" cy="12304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2" name="CasellaDiTesto 11">
            <a:extLst>
              <a:ext uri="{FF2B5EF4-FFF2-40B4-BE49-F238E27FC236}">
                <a16:creationId xmlns:a16="http://schemas.microsoft.com/office/drawing/2014/main" id="{60127285-03E4-466B-8226-7D4A20532884}"/>
              </a:ext>
            </a:extLst>
          </p:cNvPr>
          <p:cNvSpPr txBox="1"/>
          <p:nvPr/>
        </p:nvSpPr>
        <p:spPr>
          <a:xfrm>
            <a:off x="5948917" y="2479026"/>
            <a:ext cx="2655482" cy="1161857"/>
          </a:xfrm>
          <a:prstGeom prst="rect">
            <a:avLst/>
          </a:prstGeom>
          <a:noFill/>
        </p:spPr>
        <p:txBody>
          <a:bodyPr wrap="square" rtlCol="0">
            <a:spAutoFit/>
          </a:bodyPr>
          <a:lstStyle/>
          <a:p>
            <a:pPr lvl="0" eaLnBrk="0" fontAlgn="base" hangingPunct="0">
              <a:spcBef>
                <a:spcPct val="0"/>
              </a:spcBef>
              <a:spcAft>
                <a:spcPct val="0"/>
              </a:spcAft>
            </a:pPr>
            <a:r>
              <a:rPr lang="it-IT" sz="1350" dirty="0"/>
              <a:t>SENSITIVITY and SPECIFICITY </a:t>
            </a:r>
            <a:r>
              <a:rPr lang="it-IT" altLang="it-IT" sz="1400" dirty="0">
                <a:solidFill>
                  <a:srgbClr val="222222"/>
                </a:solidFill>
                <a:latin typeface="inherit"/>
              </a:rPr>
              <a:t>are </a:t>
            </a:r>
            <a:r>
              <a:rPr lang="it-IT" altLang="it-IT" sz="1400" dirty="0" err="1">
                <a:solidFill>
                  <a:srgbClr val="222222"/>
                </a:solidFill>
                <a:latin typeface="inherit"/>
              </a:rPr>
              <a:t>tested</a:t>
            </a:r>
            <a:r>
              <a:rPr lang="it-IT" altLang="it-IT" sz="1400" dirty="0">
                <a:solidFill>
                  <a:srgbClr val="222222"/>
                </a:solidFill>
                <a:latin typeface="inherit"/>
              </a:rPr>
              <a:t> by </a:t>
            </a:r>
            <a:r>
              <a:rPr lang="it-IT" altLang="it-IT" sz="1400" dirty="0" err="1">
                <a:solidFill>
                  <a:srgbClr val="222222"/>
                </a:solidFill>
                <a:latin typeface="inherit"/>
              </a:rPr>
              <a:t>varying</a:t>
            </a:r>
            <a:r>
              <a:rPr lang="it-IT" altLang="it-IT" sz="1400" dirty="0">
                <a:solidFill>
                  <a:srgbClr val="222222"/>
                </a:solidFill>
                <a:latin typeface="inherit"/>
              </a:rPr>
              <a:t> the </a:t>
            </a:r>
            <a:r>
              <a:rPr lang="it-IT" altLang="it-IT" sz="1400" dirty="0" err="1">
                <a:solidFill>
                  <a:srgbClr val="222222"/>
                </a:solidFill>
                <a:latin typeface="inherit"/>
              </a:rPr>
              <a:t>classifier</a:t>
            </a:r>
            <a:r>
              <a:rPr lang="it-IT" altLang="it-IT" sz="1400" dirty="0">
                <a:solidFill>
                  <a:srgbClr val="222222"/>
                </a:solidFill>
                <a:latin typeface="inherit"/>
              </a:rPr>
              <a:t> </a:t>
            </a:r>
            <a:r>
              <a:rPr lang="it-IT" altLang="it-IT" sz="1400" dirty="0" err="1">
                <a:solidFill>
                  <a:srgbClr val="222222"/>
                </a:solidFill>
                <a:latin typeface="inherit"/>
              </a:rPr>
              <a:t>parameters</a:t>
            </a:r>
            <a:r>
              <a:rPr lang="it-IT" altLang="it-IT" sz="1400" dirty="0">
                <a:solidFill>
                  <a:srgbClr val="222222"/>
                </a:solidFill>
                <a:latin typeface="inherit"/>
              </a:rPr>
              <a:t> - e.g. the </a:t>
            </a:r>
            <a:r>
              <a:rPr lang="it-IT" altLang="it-IT" sz="1400" dirty="0" err="1">
                <a:solidFill>
                  <a:srgbClr val="222222"/>
                </a:solidFill>
                <a:latin typeface="inherit"/>
              </a:rPr>
              <a:t>logistic</a:t>
            </a:r>
            <a:r>
              <a:rPr lang="it-IT" altLang="it-IT" sz="1400" dirty="0">
                <a:solidFill>
                  <a:srgbClr val="222222"/>
                </a:solidFill>
                <a:latin typeface="inherit"/>
              </a:rPr>
              <a:t> </a:t>
            </a:r>
            <a:r>
              <a:rPr lang="it-IT" altLang="it-IT" sz="1400" dirty="0" err="1">
                <a:solidFill>
                  <a:srgbClr val="222222"/>
                </a:solidFill>
                <a:latin typeface="inherit"/>
              </a:rPr>
              <a:t>classifier</a:t>
            </a:r>
            <a:r>
              <a:rPr lang="it-IT" altLang="it-IT" sz="1400" dirty="0">
                <a:solidFill>
                  <a:srgbClr val="222222"/>
                </a:solidFill>
                <a:latin typeface="inherit"/>
              </a:rPr>
              <a:t> </a:t>
            </a:r>
            <a:r>
              <a:rPr lang="it-IT" altLang="it-IT" sz="1400" dirty="0" err="1">
                <a:solidFill>
                  <a:srgbClr val="222222"/>
                </a:solidFill>
                <a:latin typeface="inherit"/>
              </a:rPr>
              <a:t>barrier</a:t>
            </a:r>
            <a:r>
              <a:rPr lang="it-IT" altLang="it-IT" sz="200" dirty="0"/>
              <a:t> )</a:t>
            </a:r>
            <a:endParaRPr lang="it-IT" altLang="it-IT" sz="1100" dirty="0">
              <a:latin typeface="Arial" panose="020B0604020202020204" pitchFamily="34" charset="0"/>
            </a:endParaRPr>
          </a:p>
          <a:p>
            <a:endParaRPr lang="it-IT" sz="1350" dirty="0"/>
          </a:p>
        </p:txBody>
      </p:sp>
      <p:sp>
        <p:nvSpPr>
          <p:cNvPr id="5" name="Rectangle 1">
            <a:extLst>
              <a:ext uri="{FF2B5EF4-FFF2-40B4-BE49-F238E27FC236}">
                <a16:creationId xmlns:a16="http://schemas.microsoft.com/office/drawing/2014/main" id="{2625E7A6-6BF8-4896-B8F3-D4E1907BACF7}"/>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6145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3647AC66-97BF-4D37-B5C1-97DC6675E627}"/>
              </a:ext>
            </a:extLst>
          </p:cNvPr>
          <p:cNvSpPr txBox="1"/>
          <p:nvPr/>
        </p:nvSpPr>
        <p:spPr>
          <a:xfrm>
            <a:off x="1662978" y="915879"/>
            <a:ext cx="6991164" cy="535140"/>
          </a:xfrm>
          <a:prstGeom prst="rect">
            <a:avLst/>
          </a:prstGeom>
        </p:spPr>
        <p:style>
          <a:lnRef idx="2">
            <a:schemeClr val="accent3"/>
          </a:lnRef>
          <a:fillRef idx="1">
            <a:schemeClr val="lt1"/>
          </a:fillRef>
          <a:effectRef idx="0">
            <a:schemeClr val="accent3"/>
          </a:effectRef>
          <a:fontRef idx="minor">
            <a:schemeClr val="dk1"/>
          </a:fontRef>
        </p:style>
        <p:txBody>
          <a:bodyPr vert="horz" lIns="68580" tIns="34290" rIns="68580" bIns="34290" rtlCol="0" anchor="b">
            <a:normAutofit/>
          </a:bodyPr>
          <a:lstStyle/>
          <a:p>
            <a:pPr>
              <a:lnSpc>
                <a:spcPct val="85000"/>
              </a:lnSpc>
              <a:spcBef>
                <a:spcPct val="0"/>
              </a:spcBef>
              <a:spcAft>
                <a:spcPts val="450"/>
              </a:spcAft>
            </a:pPr>
            <a:r>
              <a:rPr lang="en-US" sz="3300" b="1" i="1" dirty="0">
                <a:solidFill>
                  <a:schemeClr val="tx2"/>
                </a:solidFill>
                <a:latin typeface="+mj-lt"/>
                <a:ea typeface="+mj-ea"/>
                <a:cs typeface="+mj-cs"/>
              </a:rPr>
              <a:t>Area Under Curve (AUC)</a:t>
            </a:r>
          </a:p>
        </p:txBody>
      </p:sp>
      <p:pic>
        <p:nvPicPr>
          <p:cNvPr id="6" name="Immagine 5" descr="Immagine che contiene mappa, testo&#10;&#10;Descrizione generata automaticamente">
            <a:extLst>
              <a:ext uri="{FF2B5EF4-FFF2-40B4-BE49-F238E27FC236}">
                <a16:creationId xmlns:a16="http://schemas.microsoft.com/office/drawing/2014/main" id="{3B9B8BC8-3DC6-49CF-80BE-5725BD4B40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395" y="1346398"/>
            <a:ext cx="4088720" cy="3925172"/>
          </a:xfrm>
          <a:prstGeom prst="rect">
            <a:avLst/>
          </a:prstGeom>
        </p:spPr>
      </p:pic>
      <p:sp>
        <p:nvSpPr>
          <p:cNvPr id="5" name="CasellaDiTesto 4">
            <a:extLst>
              <a:ext uri="{FF2B5EF4-FFF2-40B4-BE49-F238E27FC236}">
                <a16:creationId xmlns:a16="http://schemas.microsoft.com/office/drawing/2014/main" id="{DFECE889-F27E-48D2-95F8-1504BF5EBD3F}"/>
              </a:ext>
            </a:extLst>
          </p:cNvPr>
          <p:cNvSpPr txBox="1"/>
          <p:nvPr/>
        </p:nvSpPr>
        <p:spPr>
          <a:xfrm>
            <a:off x="4808763" y="2506436"/>
            <a:ext cx="3845379" cy="2752635"/>
          </a:xfrm>
          <a:prstGeom prst="rect">
            <a:avLst/>
          </a:prstGeom>
        </p:spPr>
        <p:txBody>
          <a:bodyPr vert="horz" lIns="0" tIns="34290" rIns="0" bIns="34290" rtlCol="0">
            <a:normAutofit/>
          </a:bodyPr>
          <a:lstStyle/>
          <a:p>
            <a:pPr defTabSz="685800">
              <a:lnSpc>
                <a:spcPct val="90000"/>
              </a:lnSpc>
              <a:spcAft>
                <a:spcPts val="450"/>
              </a:spcAft>
              <a:buClr>
                <a:schemeClr val="accent1"/>
              </a:buClr>
            </a:pPr>
            <a:endParaRPr lang="en-US" sz="1350" dirty="0">
              <a:solidFill>
                <a:schemeClr val="tx1">
                  <a:lumMod val="75000"/>
                  <a:lumOff val="25000"/>
                </a:schemeClr>
              </a:solidFill>
            </a:endParaRPr>
          </a:p>
        </p:txBody>
      </p:sp>
      <p:sp>
        <p:nvSpPr>
          <p:cNvPr id="2" name="Segnaposto piè di pagina 1">
            <a:extLst>
              <a:ext uri="{FF2B5EF4-FFF2-40B4-BE49-F238E27FC236}">
                <a16:creationId xmlns:a16="http://schemas.microsoft.com/office/drawing/2014/main" id="{033BFCB5-3103-4E30-B916-23F3279F3CEA}"/>
              </a:ext>
            </a:extLst>
          </p:cNvPr>
          <p:cNvSpPr>
            <a:spLocks noGrp="1"/>
          </p:cNvSpPr>
          <p:nvPr>
            <p:ph type="ftr" sz="quarter" idx="11"/>
          </p:nvPr>
        </p:nvSpPr>
        <p:spPr>
          <a:xfrm>
            <a:off x="2764639" y="5702089"/>
            <a:ext cx="3617103" cy="273844"/>
          </a:xfrm>
        </p:spPr>
        <p:txBody>
          <a:bodyPr vert="horz" lIns="68580" tIns="34290" rIns="68580" bIns="34290" rtlCol="0" anchor="ctr">
            <a:normAutofit/>
          </a:bodyPr>
          <a:lstStyle/>
          <a:p>
            <a:pPr defTabSz="685800">
              <a:spcAft>
                <a:spcPts val="450"/>
              </a:spcAft>
            </a:pPr>
            <a:r>
              <a:rPr lang="en-US" kern="1200" cap="all" baseline="0">
                <a:solidFill>
                  <a:srgbClr val="FFFFFF"/>
                </a:solidFill>
                <a:latin typeface="+mn-lt"/>
                <a:ea typeface="+mn-ea"/>
                <a:cs typeface="+mn-cs"/>
              </a:rPr>
              <a:t>FinTech Project - 2019</a:t>
            </a:r>
          </a:p>
        </p:txBody>
      </p:sp>
      <p:sp>
        <p:nvSpPr>
          <p:cNvPr id="7" name="Rectangle 1">
            <a:extLst>
              <a:ext uri="{FF2B5EF4-FFF2-40B4-BE49-F238E27FC236}">
                <a16:creationId xmlns:a16="http://schemas.microsoft.com/office/drawing/2014/main" id="{4D0678EA-8250-4665-A723-448F23118C66}"/>
              </a:ext>
            </a:extLst>
          </p:cNvPr>
          <p:cNvSpPr>
            <a:spLocks noChangeArrowheads="1"/>
          </p:cNvSpPr>
          <p:nvPr/>
        </p:nvSpPr>
        <p:spPr bwMode="auto">
          <a:xfrm>
            <a:off x="4808764" y="1471833"/>
            <a:ext cx="3758767" cy="482184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100" b="0" i="0" u="none" strike="noStrike" cap="none" normalizeH="0" baseline="0" dirty="0">
                <a:ln>
                  <a:noFill/>
                </a:ln>
                <a:solidFill>
                  <a:srgbClr val="222222"/>
                </a:solidFill>
                <a:effectLst/>
                <a:latin typeface="inherit"/>
              </a:rPr>
              <a:t>The performance of a </a:t>
            </a:r>
            <a:r>
              <a:rPr kumimoji="0" lang="it-IT" altLang="it-IT" sz="2100" b="0" i="0" u="none" strike="noStrike" cap="none" normalizeH="0" baseline="0" dirty="0" err="1">
                <a:ln>
                  <a:noFill/>
                </a:ln>
                <a:solidFill>
                  <a:srgbClr val="222222"/>
                </a:solidFill>
                <a:effectLst/>
                <a:latin typeface="inherit"/>
              </a:rPr>
              <a:t>classifier</a:t>
            </a:r>
            <a:r>
              <a:rPr kumimoji="0" lang="it-IT" altLang="it-IT" sz="2100" b="0" i="0" u="none" strike="noStrike" cap="none" normalizeH="0" baseline="0" dirty="0">
                <a:ln>
                  <a:noFill/>
                </a:ln>
                <a:solidFill>
                  <a:srgbClr val="222222"/>
                </a:solidFill>
                <a:effectLst/>
                <a:latin typeface="inherit"/>
              </a:rPr>
              <a:t> can be </a:t>
            </a:r>
            <a:r>
              <a:rPr kumimoji="0" lang="it-IT" altLang="it-IT" sz="2100" b="0" i="0" u="none" strike="noStrike" cap="none" normalizeH="0" baseline="0" dirty="0" err="1">
                <a:ln>
                  <a:noFill/>
                </a:ln>
                <a:solidFill>
                  <a:srgbClr val="222222"/>
                </a:solidFill>
                <a:effectLst/>
                <a:latin typeface="inherit"/>
              </a:rPr>
              <a:t>measured</a:t>
            </a:r>
            <a:r>
              <a:rPr kumimoji="0" lang="it-IT" altLang="it-IT" sz="2100" b="0" i="0" u="none" strike="noStrike" cap="none" normalizeH="0" baseline="0" dirty="0">
                <a:ln>
                  <a:noFill/>
                </a:ln>
                <a:solidFill>
                  <a:srgbClr val="222222"/>
                </a:solidFill>
                <a:effectLst/>
                <a:latin typeface="inherit"/>
              </a:rPr>
              <a:t> </a:t>
            </a:r>
            <a:r>
              <a:rPr kumimoji="0" lang="it-IT" altLang="it-IT" sz="2100" b="0" i="0" u="none" strike="noStrike" cap="none" normalizeH="0" baseline="0" dirty="0" err="1">
                <a:ln>
                  <a:noFill/>
                </a:ln>
                <a:solidFill>
                  <a:srgbClr val="222222"/>
                </a:solidFill>
                <a:effectLst/>
                <a:latin typeface="inherit"/>
              </a:rPr>
              <a:t>using</a:t>
            </a:r>
            <a:r>
              <a:rPr kumimoji="0" lang="it-IT" altLang="it-IT" sz="2100" b="0" i="0" u="none" strike="noStrike" cap="none" normalizeH="0" baseline="0" dirty="0">
                <a:ln>
                  <a:noFill/>
                </a:ln>
                <a:solidFill>
                  <a:srgbClr val="222222"/>
                </a:solidFill>
                <a:effectLst/>
                <a:latin typeface="inherit"/>
              </a:rPr>
              <a:t> the so-</a:t>
            </a:r>
            <a:r>
              <a:rPr kumimoji="0" lang="it-IT" altLang="it-IT" sz="2100" b="0" i="0" u="none" strike="noStrike" cap="none" normalizeH="0" baseline="0" dirty="0" err="1">
                <a:ln>
                  <a:noFill/>
                </a:ln>
                <a:solidFill>
                  <a:srgbClr val="222222"/>
                </a:solidFill>
                <a:effectLst/>
                <a:latin typeface="inherit"/>
              </a:rPr>
              <a:t>called</a:t>
            </a:r>
            <a:r>
              <a:rPr kumimoji="0" lang="it-IT" altLang="it-IT" sz="2100" b="0" i="0" u="none" strike="noStrike" cap="none" normalizeH="0" baseline="0" dirty="0">
                <a:ln>
                  <a:noFill/>
                </a:ln>
                <a:solidFill>
                  <a:srgbClr val="222222"/>
                </a:solidFill>
                <a:effectLst/>
                <a:latin typeface="inherit"/>
              </a:rPr>
              <a:t> AUC, the area under the ROC curve.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100" b="0" i="0" u="none" strike="noStrike" cap="none" normalizeH="0" baseline="0" dirty="0">
                <a:ln>
                  <a:noFill/>
                </a:ln>
                <a:solidFill>
                  <a:srgbClr val="222222"/>
                </a:solidFill>
                <a:effectLst/>
                <a:latin typeface="inherit"/>
              </a:rPr>
              <a:t>The </a:t>
            </a:r>
            <a:r>
              <a:rPr kumimoji="0" lang="it-IT" altLang="it-IT" sz="2100" b="0" i="0" u="none" strike="noStrike" cap="none" normalizeH="0" baseline="0" dirty="0" err="1">
                <a:ln>
                  <a:noFill/>
                </a:ln>
                <a:solidFill>
                  <a:srgbClr val="222222"/>
                </a:solidFill>
                <a:effectLst/>
                <a:latin typeface="inherit"/>
              </a:rPr>
              <a:t>greater</a:t>
            </a:r>
            <a:r>
              <a:rPr kumimoji="0" lang="it-IT" altLang="it-IT" sz="2100" b="0" i="0" u="none" strike="noStrike" cap="none" normalizeH="0" baseline="0" dirty="0">
                <a:ln>
                  <a:noFill/>
                </a:ln>
                <a:solidFill>
                  <a:srgbClr val="222222"/>
                </a:solidFill>
                <a:effectLst/>
                <a:latin typeface="inherit"/>
              </a:rPr>
              <a:t> the area the </a:t>
            </a:r>
            <a:r>
              <a:rPr kumimoji="0" lang="it-IT" altLang="it-IT" sz="2100" b="0" i="0" u="none" strike="noStrike" cap="none" normalizeH="0" baseline="0" dirty="0" err="1">
                <a:ln>
                  <a:noFill/>
                </a:ln>
                <a:solidFill>
                  <a:srgbClr val="222222"/>
                </a:solidFill>
                <a:effectLst/>
                <a:latin typeface="inherit"/>
              </a:rPr>
              <a:t>greater</a:t>
            </a:r>
            <a:r>
              <a:rPr kumimoji="0" lang="it-IT" altLang="it-IT" sz="2100" b="0" i="0" u="none" strike="noStrike" cap="none" normalizeH="0" baseline="0" dirty="0">
                <a:ln>
                  <a:noFill/>
                </a:ln>
                <a:solidFill>
                  <a:srgbClr val="222222"/>
                </a:solidFill>
                <a:effectLst/>
                <a:latin typeface="inherit"/>
              </a:rPr>
              <a:t> the </a:t>
            </a:r>
            <a:r>
              <a:rPr kumimoji="0" lang="it-IT" altLang="it-IT" sz="2100" b="0" i="0" u="none" strike="noStrike" cap="none" normalizeH="0" baseline="0" dirty="0" err="1">
                <a:ln>
                  <a:noFill/>
                </a:ln>
                <a:solidFill>
                  <a:srgbClr val="222222"/>
                </a:solidFill>
                <a:effectLst/>
                <a:latin typeface="inherit"/>
              </a:rPr>
              <a:t>goodness</a:t>
            </a:r>
            <a:r>
              <a:rPr kumimoji="0" lang="it-IT" altLang="it-IT" sz="2100" b="0" i="0" u="none" strike="noStrike" cap="none" normalizeH="0" baseline="0" dirty="0">
                <a:ln>
                  <a:noFill/>
                </a:ln>
                <a:solidFill>
                  <a:srgbClr val="222222"/>
                </a:solidFill>
                <a:effectLst/>
                <a:latin typeface="inherit"/>
              </a:rPr>
              <a:t> (</a:t>
            </a:r>
            <a:r>
              <a:rPr kumimoji="0" lang="it-IT" altLang="it-IT" sz="2100" b="0" i="0" u="none" strike="noStrike" cap="none" normalizeH="0" baseline="0" dirty="0" err="1">
                <a:ln>
                  <a:noFill/>
                </a:ln>
                <a:solidFill>
                  <a:srgbClr val="222222"/>
                </a:solidFill>
                <a:effectLst/>
                <a:latin typeface="inherit"/>
              </a:rPr>
              <a:t>sensitivity</a:t>
            </a:r>
            <a:r>
              <a:rPr kumimoji="0" lang="it-IT" altLang="it-IT" sz="2100" b="0" i="0" u="none" strike="noStrike" cap="none" normalizeH="0" baseline="0" dirty="0">
                <a:ln>
                  <a:noFill/>
                </a:ln>
                <a:solidFill>
                  <a:srgbClr val="222222"/>
                </a:solidFill>
                <a:effectLst/>
                <a:latin typeface="inherit"/>
              </a:rPr>
              <a:t> and </a:t>
            </a:r>
            <a:r>
              <a:rPr kumimoji="0" lang="it-IT" altLang="it-IT" sz="2100" b="0" i="0" u="none" strike="noStrike" cap="none" normalizeH="0" baseline="0" dirty="0" err="1">
                <a:ln>
                  <a:noFill/>
                </a:ln>
                <a:solidFill>
                  <a:srgbClr val="222222"/>
                </a:solidFill>
                <a:effectLst/>
                <a:latin typeface="inherit"/>
              </a:rPr>
              <a:t>specificity</a:t>
            </a:r>
            <a:r>
              <a:rPr kumimoji="0" lang="it-IT" altLang="it-IT" sz="2100" b="0" i="0" u="none" strike="noStrike" cap="none" normalizeH="0" baseline="0" dirty="0">
                <a:ln>
                  <a:noFill/>
                </a:ln>
                <a:solidFill>
                  <a:srgbClr val="222222"/>
                </a:solidFill>
                <a:effectLst/>
                <a:latin typeface="inherit"/>
              </a:rPr>
              <a:t>) </a:t>
            </a:r>
            <a:r>
              <a:rPr kumimoji="0" lang="it-IT" altLang="it-IT" sz="2100" b="0" i="0" u="none" strike="noStrike" cap="none" normalizeH="0" baseline="0" dirty="0" err="1">
                <a:ln>
                  <a:noFill/>
                </a:ln>
                <a:solidFill>
                  <a:srgbClr val="222222"/>
                </a:solidFill>
                <a:effectLst/>
                <a:latin typeface="inherit"/>
              </a:rPr>
              <a:t>that</a:t>
            </a:r>
            <a:r>
              <a:rPr kumimoji="0" lang="it-IT" altLang="it-IT" sz="2100" b="0" i="0" u="none" strike="noStrike" cap="none" normalizeH="0" baseline="0" dirty="0">
                <a:ln>
                  <a:noFill/>
                </a:ln>
                <a:solidFill>
                  <a:srgbClr val="222222"/>
                </a:solidFill>
                <a:effectLst/>
                <a:latin typeface="inherit"/>
              </a:rPr>
              <a:t> the </a:t>
            </a:r>
            <a:r>
              <a:rPr kumimoji="0" lang="it-IT" altLang="it-IT" sz="2100" b="0" i="0" u="none" strike="noStrike" cap="none" normalizeH="0" baseline="0" dirty="0" err="1">
                <a:ln>
                  <a:noFill/>
                </a:ln>
                <a:solidFill>
                  <a:srgbClr val="222222"/>
                </a:solidFill>
                <a:effectLst/>
                <a:latin typeface="inherit"/>
              </a:rPr>
              <a:t>classifier</a:t>
            </a:r>
            <a:r>
              <a:rPr kumimoji="0" lang="it-IT" altLang="it-IT" sz="2100" b="0" i="0" u="none" strike="noStrike" cap="none" normalizeH="0" baseline="0" dirty="0">
                <a:ln>
                  <a:noFill/>
                </a:ln>
                <a:solidFill>
                  <a:srgbClr val="222222"/>
                </a:solidFill>
                <a:effectLst/>
                <a:latin typeface="inherit"/>
              </a:rPr>
              <a:t> </a:t>
            </a:r>
            <a:r>
              <a:rPr kumimoji="0" lang="it-IT" altLang="it-IT" sz="2100" b="0" i="0" u="none" strike="noStrike" cap="none" normalizeH="0" baseline="0" dirty="0" err="1">
                <a:ln>
                  <a:noFill/>
                </a:ln>
                <a:solidFill>
                  <a:srgbClr val="222222"/>
                </a:solidFill>
                <a:effectLst/>
                <a:latin typeface="inherit"/>
              </a:rPr>
              <a:t>is</a:t>
            </a:r>
            <a:r>
              <a:rPr kumimoji="0" lang="it-IT" altLang="it-IT" sz="2100" b="0" i="0" u="none" strike="noStrike" cap="none" normalizeH="0" baseline="0" dirty="0">
                <a:ln>
                  <a:noFill/>
                </a:ln>
                <a:solidFill>
                  <a:srgbClr val="222222"/>
                </a:solidFill>
                <a:effectLst/>
                <a:latin typeface="inherit"/>
              </a:rPr>
              <a:t> </a:t>
            </a:r>
            <a:r>
              <a:rPr kumimoji="0" lang="it-IT" altLang="it-IT" sz="2100" b="0" i="0" u="none" strike="noStrike" cap="none" normalizeH="0" baseline="0" dirty="0" err="1">
                <a:ln>
                  <a:noFill/>
                </a:ln>
                <a:solidFill>
                  <a:srgbClr val="222222"/>
                </a:solidFill>
                <a:effectLst/>
                <a:latin typeface="inherit"/>
              </a:rPr>
              <a:t>able</a:t>
            </a:r>
            <a:r>
              <a:rPr kumimoji="0" lang="it-IT" altLang="it-IT" sz="2100" b="0" i="0" u="none" strike="noStrike" cap="none" normalizeH="0" baseline="0" dirty="0">
                <a:ln>
                  <a:noFill/>
                </a:ln>
                <a:solidFill>
                  <a:srgbClr val="222222"/>
                </a:solidFill>
                <a:effectLst/>
                <a:latin typeface="inherit"/>
              </a:rPr>
              <a:t> to </a:t>
            </a:r>
            <a:r>
              <a:rPr kumimoji="0" lang="it-IT" altLang="it-IT" sz="2100" b="0" i="0" u="none" strike="noStrike" cap="none" normalizeH="0" baseline="0" dirty="0" err="1">
                <a:ln>
                  <a:noFill/>
                </a:ln>
                <a:solidFill>
                  <a:srgbClr val="222222"/>
                </a:solidFill>
                <a:effectLst/>
                <a:latin typeface="inherit"/>
              </a:rPr>
              <a:t>obtain</a:t>
            </a:r>
            <a:r>
              <a:rPr kumimoji="0" lang="it-IT" altLang="it-IT" sz="2100" b="0" i="0" u="none" strike="noStrike" cap="none" normalizeH="0" baseline="0" dirty="0">
                <a:ln>
                  <a:noFill/>
                </a:ln>
                <a:solidFill>
                  <a:srgbClr val="222222"/>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100" b="0" i="0" u="none" strike="noStrike" cap="none" normalizeH="0" baseline="0" dirty="0">
                <a:ln>
                  <a:noFill/>
                </a:ln>
                <a:solidFill>
                  <a:srgbClr val="222222"/>
                </a:solidFill>
                <a:effectLst/>
                <a:latin typeface="inherit"/>
              </a:rPr>
              <a:t>The </a:t>
            </a:r>
            <a:r>
              <a:rPr kumimoji="0" lang="it-IT" altLang="it-IT" sz="2100" b="0" i="0" u="none" strike="noStrike" cap="none" normalizeH="0" baseline="0" dirty="0" err="1">
                <a:ln>
                  <a:noFill/>
                </a:ln>
                <a:solidFill>
                  <a:srgbClr val="222222"/>
                </a:solidFill>
                <a:effectLst/>
                <a:latin typeface="inherit"/>
              </a:rPr>
              <a:t>bisector</a:t>
            </a:r>
            <a:r>
              <a:rPr kumimoji="0" lang="it-IT" altLang="it-IT" sz="2100" b="0" i="0" u="none" strike="noStrike" cap="none" normalizeH="0" baseline="0" dirty="0">
                <a:ln>
                  <a:noFill/>
                </a:ln>
                <a:solidFill>
                  <a:srgbClr val="222222"/>
                </a:solidFill>
                <a:effectLst/>
                <a:latin typeface="inherit"/>
              </a:rPr>
              <a:t> in the </a:t>
            </a:r>
            <a:r>
              <a:rPr kumimoji="0" lang="it-IT" altLang="it-IT" sz="2100" b="0" i="0" u="none" strike="noStrike" cap="none" normalizeH="0" baseline="0" dirty="0" err="1">
                <a:ln>
                  <a:noFill/>
                </a:ln>
                <a:solidFill>
                  <a:srgbClr val="222222"/>
                </a:solidFill>
                <a:effectLst/>
                <a:latin typeface="inherit"/>
              </a:rPr>
              <a:t>graph</a:t>
            </a:r>
            <a:r>
              <a:rPr kumimoji="0" lang="it-IT" altLang="it-IT" sz="2100" b="0" i="0" u="none" strike="noStrike" cap="none" normalizeH="0" baseline="0" dirty="0">
                <a:ln>
                  <a:noFill/>
                </a:ln>
                <a:solidFill>
                  <a:srgbClr val="222222"/>
                </a:solidFill>
                <a:effectLst/>
                <a:latin typeface="inherit"/>
              </a:rPr>
              <a:t> </a:t>
            </a:r>
            <a:r>
              <a:rPr kumimoji="0" lang="it-IT" altLang="it-IT" sz="2100" b="0" i="0" u="none" strike="noStrike" cap="none" normalizeH="0" baseline="0" dirty="0" err="1">
                <a:ln>
                  <a:noFill/>
                </a:ln>
                <a:solidFill>
                  <a:srgbClr val="222222"/>
                </a:solidFill>
                <a:effectLst/>
                <a:latin typeface="inherit"/>
              </a:rPr>
              <a:t>is</a:t>
            </a:r>
            <a:r>
              <a:rPr kumimoji="0" lang="it-IT" altLang="it-IT" sz="2100" b="0" i="0" u="none" strike="noStrike" cap="none" normalizeH="0" baseline="0" dirty="0">
                <a:ln>
                  <a:noFill/>
                </a:ln>
                <a:solidFill>
                  <a:srgbClr val="222222"/>
                </a:solidFill>
                <a:effectLst/>
                <a:latin typeface="inherit"/>
              </a:rPr>
              <a:t> </a:t>
            </a:r>
            <a:r>
              <a:rPr kumimoji="0" lang="it-IT" altLang="it-IT" sz="2100" b="0" i="0" u="none" strike="noStrike" cap="none" normalizeH="0" baseline="0" dirty="0" err="1">
                <a:ln>
                  <a:noFill/>
                </a:ln>
                <a:solidFill>
                  <a:srgbClr val="222222"/>
                </a:solidFill>
                <a:effectLst/>
                <a:latin typeface="inherit"/>
              </a:rPr>
              <a:t>obtained</a:t>
            </a:r>
            <a:r>
              <a:rPr kumimoji="0" lang="it-IT" altLang="it-IT" sz="2100" b="0" i="0" u="none" strike="noStrike" cap="none" normalizeH="0" baseline="0" dirty="0">
                <a:ln>
                  <a:noFill/>
                </a:ln>
                <a:solidFill>
                  <a:srgbClr val="222222"/>
                </a:solidFill>
                <a:effectLst/>
                <a:latin typeface="inherit"/>
              </a:rPr>
              <a:t> </a:t>
            </a:r>
            <a:r>
              <a:rPr kumimoji="0" lang="it-IT" altLang="it-IT" sz="2100" b="0" i="0" u="none" strike="noStrike" cap="none" normalizeH="0" baseline="0" dirty="0" err="1">
                <a:ln>
                  <a:noFill/>
                </a:ln>
                <a:solidFill>
                  <a:srgbClr val="222222"/>
                </a:solidFill>
                <a:effectLst/>
                <a:latin typeface="inherit"/>
              </a:rPr>
              <a:t>through</a:t>
            </a:r>
            <a:r>
              <a:rPr kumimoji="0" lang="it-IT" altLang="it-IT" sz="2100" b="0" i="0" u="none" strike="noStrike" cap="none" normalizeH="0" baseline="0" dirty="0">
                <a:ln>
                  <a:noFill/>
                </a:ln>
                <a:solidFill>
                  <a:srgbClr val="222222"/>
                </a:solidFill>
                <a:effectLst/>
                <a:latin typeface="inherit"/>
              </a:rPr>
              <a:t> a </a:t>
            </a:r>
            <a:r>
              <a:rPr kumimoji="0" lang="it-IT" altLang="it-IT" sz="2100" b="0" i="0" u="none" strike="noStrike" cap="none" normalizeH="0" baseline="0" dirty="0" err="1">
                <a:ln>
                  <a:noFill/>
                </a:ln>
                <a:solidFill>
                  <a:srgbClr val="222222"/>
                </a:solidFill>
                <a:effectLst/>
                <a:latin typeface="inherit"/>
              </a:rPr>
              <a:t>trivial</a:t>
            </a:r>
            <a:r>
              <a:rPr kumimoji="0" lang="it-IT" altLang="it-IT" sz="2100" b="0" i="0" u="none" strike="noStrike" cap="none" normalizeH="0" baseline="0" dirty="0">
                <a:ln>
                  <a:noFill/>
                </a:ln>
                <a:solidFill>
                  <a:srgbClr val="222222"/>
                </a:solidFill>
                <a:effectLst/>
                <a:latin typeface="inherit"/>
              </a:rPr>
              <a:t> </a:t>
            </a:r>
            <a:r>
              <a:rPr kumimoji="0" lang="it-IT" altLang="it-IT" sz="2100" b="0" i="0" u="none" strike="noStrike" cap="none" normalizeH="0" baseline="0" dirty="0" err="1">
                <a:ln>
                  <a:noFill/>
                </a:ln>
                <a:solidFill>
                  <a:srgbClr val="222222"/>
                </a:solidFill>
                <a:effectLst/>
                <a:latin typeface="inherit"/>
              </a:rPr>
              <a:t>classifier</a:t>
            </a:r>
            <a:r>
              <a:rPr kumimoji="0" lang="it-IT" altLang="it-IT" sz="2100" b="0" i="0" u="none" strike="noStrike" cap="none" normalizeH="0" baseline="0" dirty="0">
                <a:ln>
                  <a:noFill/>
                </a:ln>
                <a:solidFill>
                  <a:srgbClr val="222222"/>
                </a:solidFill>
                <a:effectLst/>
                <a:latin typeface="inherit"/>
              </a:rPr>
              <a:t> (I </a:t>
            </a:r>
            <a:r>
              <a:rPr kumimoji="0" lang="it-IT" altLang="it-IT" sz="2100" b="0" i="0" u="none" strike="noStrike" cap="none" normalizeH="0" baseline="0" dirty="0" err="1">
                <a:ln>
                  <a:noFill/>
                </a:ln>
                <a:solidFill>
                  <a:srgbClr val="222222"/>
                </a:solidFill>
                <a:effectLst/>
                <a:latin typeface="inherit"/>
              </a:rPr>
              <a:t>randomly</a:t>
            </a:r>
            <a:r>
              <a:rPr kumimoji="0" lang="it-IT" altLang="it-IT" sz="2100" b="0" i="0" u="none" strike="noStrike" cap="none" normalizeH="0" baseline="0" dirty="0">
                <a:ln>
                  <a:noFill/>
                </a:ln>
                <a:solidFill>
                  <a:srgbClr val="222222"/>
                </a:solidFill>
                <a:effectLst/>
                <a:latin typeface="inherit"/>
              </a:rPr>
              <a:t> </a:t>
            </a:r>
            <a:r>
              <a:rPr kumimoji="0" lang="it-IT" altLang="it-IT" sz="2100" b="0" i="0" u="none" strike="noStrike" cap="none" normalizeH="0" baseline="0" dirty="0" err="1">
                <a:ln>
                  <a:noFill/>
                </a:ln>
                <a:solidFill>
                  <a:srgbClr val="222222"/>
                </a:solidFill>
                <a:effectLst/>
                <a:latin typeface="inherit"/>
              </a:rPr>
              <a:t>assign</a:t>
            </a:r>
            <a:r>
              <a:rPr kumimoji="0" lang="it-IT" altLang="it-IT" sz="2100" b="0" i="0" u="none" strike="noStrike" cap="none" normalizeH="0" baseline="0" dirty="0">
                <a:ln>
                  <a:noFill/>
                </a:ln>
                <a:solidFill>
                  <a:srgbClr val="222222"/>
                </a:solidFill>
                <a:effectLst/>
                <a:latin typeface="inherit"/>
              </a:rPr>
              <a:t> the </a:t>
            </a:r>
            <a:r>
              <a:rPr kumimoji="0" lang="it-IT" altLang="it-IT" sz="2100" b="0" i="0" u="none" strike="noStrike" cap="none" normalizeH="0" baseline="0" dirty="0" err="1">
                <a:ln>
                  <a:noFill/>
                </a:ln>
                <a:solidFill>
                  <a:srgbClr val="222222"/>
                </a:solidFill>
                <a:effectLst/>
                <a:latin typeface="inherit"/>
              </a:rPr>
              <a:t>observations</a:t>
            </a:r>
            <a:r>
              <a:rPr kumimoji="0" lang="it-IT" altLang="it-IT" sz="2100" b="0" i="0" u="none" strike="noStrike" cap="none" normalizeH="0" baseline="0" dirty="0">
                <a:ln>
                  <a:noFill/>
                </a:ln>
                <a:solidFill>
                  <a:srgbClr val="222222"/>
                </a:solidFill>
                <a:effectLst/>
                <a:latin typeface="inherit"/>
              </a:rPr>
              <a:t> to the </a:t>
            </a:r>
            <a:r>
              <a:rPr kumimoji="0" lang="it-IT" altLang="it-IT" sz="2100" b="0" i="0" u="none" strike="noStrike" cap="none" normalizeH="0" baseline="0" dirty="0" err="1">
                <a:ln>
                  <a:noFill/>
                </a:ln>
                <a:solidFill>
                  <a:srgbClr val="222222"/>
                </a:solidFill>
                <a:effectLst/>
                <a:latin typeface="inherit"/>
              </a:rPr>
              <a:t>two</a:t>
            </a:r>
            <a:r>
              <a:rPr kumimoji="0" lang="it-IT" altLang="it-IT" sz="2100" b="0" i="0" u="none" strike="noStrike" cap="none" normalizeH="0" baseline="0" dirty="0">
                <a:ln>
                  <a:noFill/>
                </a:ln>
                <a:solidFill>
                  <a:srgbClr val="222222"/>
                </a:solidFill>
                <a:effectLst/>
                <a:latin typeface="inherit"/>
              </a:rPr>
              <a:t> classes). For a </a:t>
            </a:r>
            <a:r>
              <a:rPr kumimoji="0" lang="it-IT" altLang="it-IT" sz="2100" b="0" i="0" u="none" strike="noStrike" cap="none" normalizeH="0" baseline="0" dirty="0" err="1">
                <a:ln>
                  <a:noFill/>
                </a:ln>
                <a:solidFill>
                  <a:srgbClr val="222222"/>
                </a:solidFill>
                <a:effectLst/>
                <a:latin typeface="inherit"/>
              </a:rPr>
              <a:t>classifier</a:t>
            </a:r>
            <a:r>
              <a:rPr kumimoji="0" lang="it-IT" altLang="it-IT" sz="2100" b="0" i="0" u="none" strike="noStrike" cap="none" normalizeH="0" baseline="0" dirty="0">
                <a:ln>
                  <a:noFill/>
                </a:ln>
                <a:solidFill>
                  <a:srgbClr val="222222"/>
                </a:solidFill>
                <a:effectLst/>
                <a:latin typeface="inherit"/>
              </a:rPr>
              <a:t> to be </a:t>
            </a:r>
            <a:r>
              <a:rPr kumimoji="0" lang="it-IT" altLang="it-IT" sz="2100" b="0" i="0" u="none" strike="noStrike" cap="none" normalizeH="0" baseline="0" dirty="0" err="1">
                <a:ln>
                  <a:noFill/>
                </a:ln>
                <a:solidFill>
                  <a:srgbClr val="222222"/>
                </a:solidFill>
                <a:effectLst/>
                <a:latin typeface="inherit"/>
              </a:rPr>
              <a:t>useful</a:t>
            </a:r>
            <a:r>
              <a:rPr kumimoji="0" lang="it-IT" altLang="it-IT" sz="2100" b="0" i="0" u="none" strike="noStrike" cap="none" normalizeH="0" baseline="0" dirty="0">
                <a:ln>
                  <a:noFill/>
                </a:ln>
                <a:solidFill>
                  <a:srgbClr val="222222"/>
                </a:solidFill>
                <a:effectLst/>
                <a:latin typeface="inherit"/>
              </a:rPr>
              <a:t>, the AUC must beat the </a:t>
            </a:r>
            <a:r>
              <a:rPr kumimoji="0" lang="it-IT" altLang="it-IT" sz="2100" b="0" i="0" u="none" strike="noStrike" cap="none" normalizeH="0" baseline="0" dirty="0" err="1">
                <a:ln>
                  <a:noFill/>
                </a:ln>
                <a:solidFill>
                  <a:srgbClr val="222222"/>
                </a:solidFill>
                <a:effectLst/>
                <a:latin typeface="inherit"/>
              </a:rPr>
              <a:t>trivial</a:t>
            </a:r>
            <a:r>
              <a:rPr kumimoji="0" lang="it-IT" altLang="it-IT" sz="2100" b="0" i="0" u="none" strike="noStrike" cap="none" normalizeH="0" baseline="0" dirty="0">
                <a:ln>
                  <a:noFill/>
                </a:ln>
                <a:solidFill>
                  <a:srgbClr val="222222"/>
                </a:solidFill>
                <a:effectLst/>
                <a:latin typeface="inherit"/>
              </a:rPr>
              <a:t> </a:t>
            </a:r>
            <a:r>
              <a:rPr kumimoji="0" lang="it-IT" altLang="it-IT" sz="2100" b="0" i="0" u="none" strike="noStrike" cap="none" normalizeH="0" baseline="0" dirty="0" err="1">
                <a:ln>
                  <a:noFill/>
                </a:ln>
                <a:solidFill>
                  <a:srgbClr val="222222"/>
                </a:solidFill>
                <a:effectLst/>
                <a:latin typeface="inherit"/>
              </a:rPr>
              <a:t>classifier</a:t>
            </a:r>
            <a:r>
              <a:rPr kumimoji="0" lang="it-IT" altLang="it-IT" sz="2100" b="0" i="0" u="none" strike="noStrike" cap="none" normalizeH="0" baseline="0" dirty="0">
                <a:ln>
                  <a:noFill/>
                </a:ln>
                <a:solidFill>
                  <a:srgbClr val="222222"/>
                </a:solidFill>
                <a:effectLst/>
                <a:latin typeface="inherit"/>
              </a:rPr>
              <a:t> (i.e. AUC&gt; 0.5)</a:t>
            </a:r>
            <a:r>
              <a:rPr kumimoji="0" lang="it-IT" altLang="it-IT" sz="600" b="0" i="0" u="none" strike="noStrike" cap="none" normalizeH="0" baseline="0" dirty="0">
                <a:ln>
                  <a:noFill/>
                </a:ln>
                <a:solidFill>
                  <a:schemeClr val="tx1"/>
                </a:solidFill>
                <a:effectLst/>
              </a:rPr>
              <a:t> </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56886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Lending</a:t>
            </a:r>
          </a:p>
        </p:txBody>
      </p:sp>
      <p:sp>
        <p:nvSpPr>
          <p:cNvPr id="3" name="Content Placeholder 2"/>
          <p:cNvSpPr>
            <a:spLocks noGrp="1"/>
          </p:cNvSpPr>
          <p:nvPr>
            <p:ph idx="1"/>
          </p:nvPr>
        </p:nvSpPr>
        <p:spPr/>
        <p:txBody>
          <a:bodyPr/>
          <a:lstStyle/>
          <a:p>
            <a:r>
              <a:rPr lang="en-US" dirty="0"/>
              <a:t>Data consists of loans made and whether they proved to be good or defaulted.</a:t>
            </a:r>
          </a:p>
          <a:p>
            <a:r>
              <a:rPr lang="en-US" dirty="0"/>
              <a:t>We use only four features</a:t>
            </a:r>
          </a:p>
          <a:p>
            <a:pPr lvl="1"/>
            <a:r>
              <a:rPr lang="en-CA" dirty="0"/>
              <a:t>Home ownership (rent vs. own)</a:t>
            </a:r>
          </a:p>
          <a:p>
            <a:pPr lvl="1"/>
            <a:r>
              <a:rPr lang="en-CA" dirty="0"/>
              <a:t>Income</a:t>
            </a:r>
          </a:p>
          <a:p>
            <a:pPr lvl="1"/>
            <a:r>
              <a:rPr lang="en-CA" dirty="0"/>
              <a:t>Debt to income</a:t>
            </a:r>
          </a:p>
          <a:p>
            <a:pPr lvl="1"/>
            <a:r>
              <a:rPr lang="en-CA" dirty="0"/>
              <a:t>Credit score</a:t>
            </a:r>
            <a:endParaRPr lang="en-US" dirty="0"/>
          </a:p>
          <a:p>
            <a:r>
              <a:rPr lang="en-US" dirty="0"/>
              <a:t>Training set has 8,695 observations (7,196 good loans and 1,499 defaulting loans). Test set has 5,196 observations (4,858 good loans and 1,058 defaulting loans)</a:t>
            </a:r>
          </a:p>
          <a:p>
            <a:endParaRPr lang="en-US" dirty="0"/>
          </a:p>
          <a:p>
            <a:pPr marL="0" indent="0">
              <a:buNone/>
            </a:pPr>
            <a:r>
              <a:rPr lang="en-US" dirty="0"/>
              <a:t>Code: </a:t>
            </a:r>
            <a:r>
              <a:rPr lang="en-US" dirty="0" err="1"/>
              <a:t>lending_club_logistic_regression_Python.ipynb</a:t>
            </a:r>
            <a:r>
              <a:rPr lang="en-US" dirty="0"/>
              <a:t> </a:t>
            </a:r>
            <a:r>
              <a:rPr lang="en-US" sz="1600" dirty="0"/>
              <a:t>© </a:t>
            </a:r>
            <a:r>
              <a:rPr lang="en-US" sz="1600" dirty="0" err="1"/>
              <a:t>J.Hull</a:t>
            </a:r>
            <a:endParaRPr lang="en-US" dirty="0"/>
          </a:p>
          <a:p>
            <a:pPr marL="0" indent="0">
              <a:buNone/>
            </a:pPr>
            <a:endParaRPr lang="en-CA" dirty="0"/>
          </a:p>
        </p:txBody>
      </p:sp>
      <p:sp>
        <p:nvSpPr>
          <p:cNvPr id="5" name="Slide Number Placeholder 4"/>
          <p:cNvSpPr>
            <a:spLocks noGrp="1"/>
          </p:cNvSpPr>
          <p:nvPr>
            <p:ph type="sldNum" sz="quarter" idx="12"/>
          </p:nvPr>
        </p:nvSpPr>
        <p:spPr/>
        <p:txBody>
          <a:bodyPr/>
          <a:lstStyle/>
          <a:p>
            <a:fld id="{2E8C09BE-1715-42CA-A91A-E7B0E09A3015}" type="slidenum">
              <a:rPr lang="en-CA" smtClean="0"/>
              <a:t>35</a:t>
            </a:fld>
            <a:endParaRPr lang="en-CA"/>
          </a:p>
        </p:txBody>
      </p:sp>
    </p:spTree>
    <p:extLst>
      <p:ext uri="{BB962C8B-B14F-4D97-AF65-F5344CB8AC3E}">
        <p14:creationId xmlns:p14="http://schemas.microsoft.com/office/powerpoint/2010/main" val="18487438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Results for Lending Club Training Set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9552" y="2060848"/>
                <a:ext cx="7772400" cy="3086100"/>
              </a:xfrm>
            </p:spPr>
            <p:txBody>
              <a:bodyPr/>
              <a:lstStyle/>
              <a:p>
                <a:pPr marL="0" indent="0">
                  <a:buNone/>
                </a:pPr>
                <a:endParaRPr lang="en-US" i="1" dirty="0"/>
              </a:p>
              <a:p>
                <a:pPr marL="0" indent="0">
                  <a:buNone/>
                </a:pPr>
                <a:r>
                  <a:rPr lang="en-US" i="1" dirty="0">
                    <a:latin typeface="+mj-lt"/>
                  </a:rPr>
                  <a:t>X</a:t>
                </a:r>
                <a:r>
                  <a:rPr lang="en-US" i="1" baseline="-25000" dirty="0"/>
                  <a:t>1</a:t>
                </a:r>
                <a:r>
                  <a:rPr lang="en-US" i="1" dirty="0"/>
                  <a:t>= Home Ownership</a:t>
                </a:r>
              </a:p>
              <a:p>
                <a:pPr marL="0" indent="0">
                  <a:buNone/>
                </a:pPr>
                <a:r>
                  <a:rPr lang="en-US" i="1" dirty="0">
                    <a:latin typeface="+mj-lt"/>
                  </a:rPr>
                  <a:t>X</a:t>
                </a:r>
                <a:r>
                  <a:rPr lang="en-US" i="1" baseline="-25000" dirty="0"/>
                  <a:t>2</a:t>
                </a:r>
                <a:r>
                  <a:rPr lang="en-US" i="1" baseline="30000" dirty="0"/>
                  <a:t>=</a:t>
                </a:r>
                <a:r>
                  <a:rPr lang="en-US" i="1" dirty="0"/>
                  <a:t> Income</a:t>
                </a:r>
              </a:p>
              <a:p>
                <a:pPr marL="0" indent="0">
                  <a:buNone/>
                </a:pPr>
                <a:r>
                  <a:rPr lang="en-US" i="1" dirty="0">
                    <a:latin typeface="+mj-lt"/>
                  </a:rPr>
                  <a:t>X</a:t>
                </a:r>
                <a:r>
                  <a:rPr lang="en-US" i="1" baseline="-25000" dirty="0"/>
                  <a:t>3</a:t>
                </a:r>
                <a:r>
                  <a:rPr lang="en-US" i="1" dirty="0"/>
                  <a:t>= Debt to income ratio</a:t>
                </a:r>
                <a:endParaRPr lang="en-CA" i="1" dirty="0"/>
              </a:p>
              <a:p>
                <a:pPr marL="0" indent="0">
                  <a:buNone/>
                </a:pPr>
                <a:r>
                  <a:rPr lang="en-US" i="1" dirty="0">
                    <a:latin typeface="+mj-lt"/>
                  </a:rPr>
                  <a:t>X</a:t>
                </a:r>
                <a:r>
                  <a:rPr lang="en-US" i="1" baseline="-25000" dirty="0"/>
                  <a:t>4</a:t>
                </a:r>
                <a:r>
                  <a:rPr lang="en-US" i="1" dirty="0"/>
                  <a:t> = Credit score</a:t>
                </a:r>
                <a:endParaRPr lang="en-CA" i="1" dirty="0"/>
              </a:p>
              <a:p>
                <a:pPr marL="0" indent="0">
                  <a:buNone/>
                </a:pPr>
                <a:endParaRPr lang="en-CA" i="1" dirty="0"/>
              </a:p>
              <a:p>
                <a:pPr marL="0" indent="0">
                  <a:buNone/>
                </a:pPr>
                <a14:m>
                  <m:oMathPara xmlns:m="http://schemas.openxmlformats.org/officeDocument/2006/math">
                    <m:oMathParaPr>
                      <m:jc m:val="centerGroup"/>
                    </m:oMathParaPr>
                    <m:oMath xmlns:m="http://schemas.openxmlformats.org/officeDocument/2006/math">
                      <m:r>
                        <a:rPr lang="en-CA" i="1">
                          <a:latin typeface="Cambria Math"/>
                        </a:rPr>
                        <m:t>𝑌</m:t>
                      </m:r>
                      <m:r>
                        <a:rPr lang="en-CA" i="1">
                          <a:latin typeface="Cambria Math"/>
                        </a:rPr>
                        <m:t>=−6.5645+0.1395</m:t>
                      </m:r>
                      <m:sSub>
                        <m:sSubPr>
                          <m:ctrlPr>
                            <a:rPr lang="en-CA" i="1">
                              <a:latin typeface="Cambria Math" panose="02040503050406030204" pitchFamily="18" charset="0"/>
                            </a:rPr>
                          </m:ctrlPr>
                        </m:sSubPr>
                        <m:e>
                          <m:r>
                            <a:rPr lang="en-CA" i="1">
                              <a:latin typeface="Cambria Math"/>
                            </a:rPr>
                            <m:t>𝑋</m:t>
                          </m:r>
                        </m:e>
                        <m:sub>
                          <m:r>
                            <a:rPr lang="en-CA" i="1">
                              <a:latin typeface="Cambria Math"/>
                            </a:rPr>
                            <m:t>1</m:t>
                          </m:r>
                        </m:sub>
                      </m:sSub>
                      <m:r>
                        <a:rPr lang="en-CA" i="1">
                          <a:latin typeface="Cambria Math"/>
                        </a:rPr>
                        <m:t>+0.0041</m:t>
                      </m:r>
                      <m:sSub>
                        <m:sSubPr>
                          <m:ctrlPr>
                            <a:rPr lang="en-CA" i="1">
                              <a:latin typeface="Cambria Math" panose="02040503050406030204" pitchFamily="18" charset="0"/>
                            </a:rPr>
                          </m:ctrlPr>
                        </m:sSubPr>
                        <m:e>
                          <m:r>
                            <a:rPr lang="en-CA" i="1">
                              <a:latin typeface="Cambria Math"/>
                            </a:rPr>
                            <m:t>𝑋</m:t>
                          </m:r>
                        </m:e>
                        <m:sub>
                          <m:r>
                            <a:rPr lang="en-CA" i="1">
                              <a:latin typeface="Cambria Math"/>
                            </a:rPr>
                            <m:t>2</m:t>
                          </m:r>
                        </m:sub>
                      </m:sSub>
                      <m:r>
                        <a:rPr lang="en-CA" i="1">
                          <a:latin typeface="Cambria Math"/>
                        </a:rPr>
                        <m:t>−0.0011</m:t>
                      </m:r>
                      <m:sSub>
                        <m:sSubPr>
                          <m:ctrlPr>
                            <a:rPr lang="en-CA" i="1">
                              <a:latin typeface="Cambria Math" panose="02040503050406030204" pitchFamily="18" charset="0"/>
                            </a:rPr>
                          </m:ctrlPr>
                        </m:sSubPr>
                        <m:e>
                          <m:r>
                            <a:rPr lang="en-CA" i="1">
                              <a:latin typeface="Cambria Math"/>
                            </a:rPr>
                            <m:t>𝑋</m:t>
                          </m:r>
                        </m:e>
                        <m:sub>
                          <m:r>
                            <a:rPr lang="en-CA" i="1">
                              <a:latin typeface="Cambria Math"/>
                            </a:rPr>
                            <m:t>3</m:t>
                          </m:r>
                        </m:sub>
                      </m:sSub>
                      <m:r>
                        <a:rPr lang="en-CA" i="1">
                          <a:latin typeface="Cambria Math"/>
                        </a:rPr>
                        <m:t>+0.0113</m:t>
                      </m:r>
                      <m:sSub>
                        <m:sSubPr>
                          <m:ctrlPr>
                            <a:rPr lang="en-CA" i="1">
                              <a:latin typeface="Cambria Math" panose="02040503050406030204" pitchFamily="18" charset="0"/>
                            </a:rPr>
                          </m:ctrlPr>
                        </m:sSubPr>
                        <m:e>
                          <m:r>
                            <a:rPr lang="en-CA" i="1">
                              <a:latin typeface="Cambria Math"/>
                            </a:rPr>
                            <m:t>𝑋</m:t>
                          </m:r>
                        </m:e>
                        <m:sub>
                          <m:r>
                            <a:rPr lang="en-CA" i="1">
                              <a:latin typeface="Cambria Math"/>
                            </a:rPr>
                            <m:t>4</m:t>
                          </m:r>
                        </m:sub>
                      </m:sSub>
                    </m:oMath>
                  </m:oMathPara>
                </a14:m>
                <a:endParaRPr lang="en-CA" dirty="0"/>
              </a:p>
              <a:p>
                <a:pPr marL="0" indent="0">
                  <a:buNone/>
                </a:pPr>
                <a:endParaRPr lang="en-CA" dirty="0"/>
              </a:p>
              <a:p>
                <a:pPr marL="0" indent="0">
                  <a:buNone/>
                </a:pPr>
                <a:endParaRPr lang="en-CA" dirty="0">
                  <a:latin typeface="+mj-lt"/>
                </a:endParaRPr>
              </a:p>
              <a:p>
                <a:endParaRPr lang="en-CA" dirty="0">
                  <a:latin typeface="+mj-lt"/>
                </a:endParaRPr>
              </a:p>
              <a:p>
                <a:endParaRPr lang="en-CA"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9552" y="2060848"/>
                <a:ext cx="7772400" cy="3086100"/>
              </a:xfrm>
              <a:blipFill rotWithShape="1">
                <a:blip r:embed="rId2"/>
                <a:stretch>
                  <a:fillRect l="-941"/>
                </a:stretch>
              </a:blipFill>
            </p:spPr>
            <p:txBody>
              <a:bodyPr/>
              <a:lstStyle/>
              <a:p>
                <a:r>
                  <a:rPr lang="en-CA">
                    <a:noFill/>
                  </a:rPr>
                  <a:t> </a:t>
                </a:r>
              </a:p>
            </p:txBody>
          </p:sp>
        </mc:Fallback>
      </mc:AlternateContent>
      <p:sp>
        <p:nvSpPr>
          <p:cNvPr id="5" name="Slide Number Placeholder 4"/>
          <p:cNvSpPr>
            <a:spLocks noGrp="1"/>
          </p:cNvSpPr>
          <p:nvPr>
            <p:ph type="sldNum" sz="quarter" idx="12"/>
          </p:nvPr>
        </p:nvSpPr>
        <p:spPr/>
        <p:txBody>
          <a:bodyPr/>
          <a:lstStyle/>
          <a:p>
            <a:fld id="{2E8C09BE-1715-42CA-A91A-E7B0E09A3015}" type="slidenum">
              <a:rPr lang="en-CA" smtClean="0"/>
              <a:t>36</a:t>
            </a:fld>
            <a:endParaRPr lang="en-CA"/>
          </a:p>
        </p:txBody>
      </p:sp>
    </p:spTree>
    <p:extLst>
      <p:ext uri="{BB962C8B-B14F-4D97-AF65-F5344CB8AC3E}">
        <p14:creationId xmlns:p14="http://schemas.microsoft.com/office/powerpoint/2010/main" val="1601163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Criterion</a:t>
            </a:r>
            <a:endParaRPr lang="en-CA" dirty="0"/>
          </a:p>
        </p:txBody>
      </p:sp>
      <p:sp>
        <p:nvSpPr>
          <p:cNvPr id="3" name="Content Placeholder 2"/>
          <p:cNvSpPr>
            <a:spLocks noGrp="1"/>
          </p:cNvSpPr>
          <p:nvPr>
            <p:ph idx="1"/>
          </p:nvPr>
        </p:nvSpPr>
        <p:spPr>
          <a:xfrm>
            <a:off x="685800" y="1916832"/>
            <a:ext cx="7772400" cy="4345856"/>
          </a:xfrm>
        </p:spPr>
        <p:txBody>
          <a:bodyPr/>
          <a:lstStyle/>
          <a:p>
            <a:pPr marL="0" indent="0">
              <a:buNone/>
            </a:pPr>
            <a:endParaRPr lang="en-US" dirty="0"/>
          </a:p>
          <a:p>
            <a:r>
              <a:rPr lang="en-US" dirty="0"/>
              <a:t>The data set is imbalanced with more good loans than defaulting loans</a:t>
            </a:r>
          </a:p>
          <a:p>
            <a:r>
              <a:rPr lang="en-US" dirty="0"/>
              <a:t>There are procedures for creating a balanced data set</a:t>
            </a:r>
          </a:p>
          <a:p>
            <a:r>
              <a:rPr lang="en-US" dirty="0"/>
              <a:t>With a balanced data set we could classify an observation as positive if </a:t>
            </a:r>
            <a:r>
              <a:rPr lang="en-US" i="1" dirty="0">
                <a:latin typeface="+mj-lt"/>
              </a:rPr>
              <a:t>Q</a:t>
            </a:r>
            <a:r>
              <a:rPr lang="en-US" dirty="0">
                <a:latin typeface="+mj-lt"/>
              </a:rPr>
              <a:t> &gt; 0.5</a:t>
            </a:r>
            <a:r>
              <a:rPr lang="en-US" dirty="0"/>
              <a:t> and negative otherwise</a:t>
            </a:r>
          </a:p>
          <a:p>
            <a:r>
              <a:rPr lang="en-US" dirty="0"/>
              <a:t>However this does not consider the cost of misclassifying a bad loan and the lost profit from misclassifying a good loan</a:t>
            </a:r>
          </a:p>
          <a:p>
            <a:r>
              <a:rPr lang="en-US" dirty="0"/>
              <a:t>A better approach is to investigate different thresholds, </a:t>
            </a:r>
            <a:r>
              <a:rPr lang="en-US" i="1" dirty="0">
                <a:latin typeface="+mj-lt"/>
              </a:rPr>
              <a:t>Z</a:t>
            </a:r>
          </a:p>
          <a:p>
            <a:pPr lvl="1"/>
            <a:r>
              <a:rPr lang="en-US" dirty="0"/>
              <a:t>If </a:t>
            </a:r>
            <a:r>
              <a:rPr lang="en-US" i="1" dirty="0">
                <a:latin typeface="+mj-lt"/>
              </a:rPr>
              <a:t>Q </a:t>
            </a:r>
            <a:r>
              <a:rPr lang="en-US" dirty="0">
                <a:latin typeface="+mj-lt"/>
              </a:rPr>
              <a:t>&gt; </a:t>
            </a:r>
            <a:r>
              <a:rPr lang="en-US" i="1" dirty="0">
                <a:latin typeface="+mj-lt"/>
              </a:rPr>
              <a:t>Z</a:t>
            </a:r>
            <a:r>
              <a:rPr lang="en-US" dirty="0"/>
              <a:t> we accept a loan</a:t>
            </a:r>
          </a:p>
          <a:p>
            <a:pPr lvl="1"/>
            <a:r>
              <a:rPr lang="en-US" dirty="0"/>
              <a:t>If </a:t>
            </a:r>
            <a:r>
              <a:rPr lang="en-US" i="1" dirty="0">
                <a:latin typeface="+mj-lt"/>
              </a:rPr>
              <a:t>Q</a:t>
            </a:r>
            <a:r>
              <a:rPr lang="en-US" dirty="0">
                <a:latin typeface="+mj-lt"/>
              </a:rPr>
              <a:t> ≤ </a:t>
            </a:r>
            <a:r>
              <a:rPr lang="en-US" i="1" dirty="0">
                <a:latin typeface="+mj-lt"/>
              </a:rPr>
              <a:t>Z</a:t>
            </a:r>
            <a:r>
              <a:rPr lang="en-US" dirty="0">
                <a:latin typeface="+mj-lt"/>
              </a:rPr>
              <a:t> </a:t>
            </a:r>
            <a:r>
              <a:rPr lang="en-US" dirty="0"/>
              <a:t>we reject the loan</a:t>
            </a:r>
            <a:endParaRPr lang="en-CA" dirty="0"/>
          </a:p>
        </p:txBody>
      </p:sp>
      <p:sp>
        <p:nvSpPr>
          <p:cNvPr id="5" name="Slide Number Placeholder 4"/>
          <p:cNvSpPr>
            <a:spLocks noGrp="1"/>
          </p:cNvSpPr>
          <p:nvPr>
            <p:ph type="sldNum" sz="quarter" idx="12"/>
          </p:nvPr>
        </p:nvSpPr>
        <p:spPr/>
        <p:txBody>
          <a:bodyPr/>
          <a:lstStyle/>
          <a:p>
            <a:fld id="{F979D778-5668-409F-BE61-8F31D5437AFC}" type="slidenum">
              <a:rPr lang="en-CA" smtClean="0"/>
              <a:t>37</a:t>
            </a:fld>
            <a:endParaRPr lang="en-CA"/>
          </a:p>
        </p:txBody>
      </p:sp>
    </p:spTree>
    <p:extLst>
      <p:ext uri="{BB962C8B-B14F-4D97-AF65-F5344CB8AC3E}">
        <p14:creationId xmlns:p14="http://schemas.microsoft.com/office/powerpoint/2010/main" val="32234676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062" y="930275"/>
            <a:ext cx="7926337" cy="1143000"/>
          </a:xfrm>
        </p:spPr>
        <p:txBody>
          <a:bodyPr/>
          <a:lstStyle/>
          <a:p>
            <a:r>
              <a:rPr lang="en-US" dirty="0"/>
              <a:t>Test Set Results</a:t>
            </a:r>
            <a:endParaRPr lang="en-CA" dirty="0"/>
          </a:p>
        </p:txBody>
      </p:sp>
      <p:graphicFrame>
        <p:nvGraphicFramePr>
          <p:cNvPr id="3" name="Table 2"/>
          <p:cNvGraphicFramePr>
            <a:graphicFrameLocks noGrp="1"/>
          </p:cNvGraphicFramePr>
          <p:nvPr>
            <p:extLst>
              <p:ext uri="{D42A27DB-BD31-4B8C-83A1-F6EECF244321}">
                <p14:modId xmlns:p14="http://schemas.microsoft.com/office/powerpoint/2010/main" val="3270209209"/>
              </p:ext>
            </p:extLst>
          </p:nvPr>
        </p:nvGraphicFramePr>
        <p:xfrm>
          <a:off x="3203848" y="2204864"/>
          <a:ext cx="3690619" cy="1122045"/>
        </p:xfrm>
        <a:graphic>
          <a:graphicData uri="http://schemas.openxmlformats.org/drawingml/2006/table">
            <a:tbl>
              <a:tblPr firstRow="1" firstCol="1" bandRow="1">
                <a:tableStyleId>{5940675A-B579-460E-94D1-54222C63F5DA}</a:tableStyleId>
              </a:tblPr>
              <a:tblGrid>
                <a:gridCol w="1397172">
                  <a:extLst>
                    <a:ext uri="{9D8B030D-6E8A-4147-A177-3AD203B41FA5}">
                      <a16:colId xmlns:a16="http://schemas.microsoft.com/office/drawing/2014/main" val="20000"/>
                    </a:ext>
                  </a:extLst>
                </a:gridCol>
                <a:gridCol w="1216010">
                  <a:extLst>
                    <a:ext uri="{9D8B030D-6E8A-4147-A177-3AD203B41FA5}">
                      <a16:colId xmlns:a16="http://schemas.microsoft.com/office/drawing/2014/main" val="20001"/>
                    </a:ext>
                  </a:extLst>
                </a:gridCol>
                <a:gridCol w="1077437">
                  <a:extLst>
                    <a:ext uri="{9D8B030D-6E8A-4147-A177-3AD203B41FA5}">
                      <a16:colId xmlns:a16="http://schemas.microsoft.com/office/drawing/2014/main" val="20002"/>
                    </a:ext>
                  </a:extLst>
                </a:gridCol>
              </a:tblGrid>
              <a:tr h="0">
                <a:tc>
                  <a:txBody>
                    <a:bodyPr/>
                    <a:lstStyle/>
                    <a:p>
                      <a:pPr indent="180340" algn="just">
                        <a:lnSpc>
                          <a:spcPct val="106000"/>
                        </a:lnSpc>
                        <a:spcAft>
                          <a:spcPts val="0"/>
                        </a:spcAft>
                        <a:tabLst>
                          <a:tab pos="3838575" algn="l"/>
                        </a:tabLst>
                      </a:pPr>
                      <a:r>
                        <a:rPr lang="en-CA" sz="1200" dirty="0">
                          <a:effectLst/>
                          <a:latin typeface="Arial" panose="020B0604020202020204" pitchFamily="34" charset="0"/>
                          <a:cs typeface="Arial" panose="020B0604020202020204" pitchFamily="34" charset="0"/>
                        </a:rPr>
                        <a:t> </a:t>
                      </a:r>
                      <a:endParaRPr lang="en-CA" sz="1200" dirty="0">
                        <a:effectLst/>
                        <a:latin typeface="Arial" panose="020B0604020202020204" pitchFamily="34" charset="0"/>
                        <a:ea typeface="Calibri"/>
                        <a:cs typeface="Arial" panose="020B0604020202020204" pitchFamily="34" charset="0"/>
                      </a:endParaRPr>
                    </a:p>
                  </a:txBody>
                  <a:tcPr marL="68580" marR="68580" marT="0" marB="0"/>
                </a:tc>
                <a:tc>
                  <a:txBody>
                    <a:bodyPr/>
                    <a:lstStyle/>
                    <a:p>
                      <a:pPr indent="-20320" algn="ctr">
                        <a:lnSpc>
                          <a:spcPct val="106000"/>
                        </a:lnSpc>
                        <a:spcAft>
                          <a:spcPts val="0"/>
                        </a:spcAft>
                        <a:tabLst>
                          <a:tab pos="3838575" algn="l"/>
                        </a:tabLst>
                      </a:pPr>
                      <a:r>
                        <a:rPr lang="en-CA" sz="1200" dirty="0">
                          <a:effectLst/>
                          <a:latin typeface="Arial" panose="020B0604020202020204" pitchFamily="34" charset="0"/>
                          <a:cs typeface="Arial" panose="020B0604020202020204" pitchFamily="34" charset="0"/>
                        </a:rPr>
                        <a:t>Predict no default</a:t>
                      </a:r>
                      <a:endParaRPr lang="en-CA" sz="1200" dirty="0">
                        <a:effectLst/>
                        <a:latin typeface="Arial" panose="020B0604020202020204" pitchFamily="34" charset="0"/>
                        <a:ea typeface="Calibri"/>
                        <a:cs typeface="Arial" panose="020B0604020202020204" pitchFamily="34" charset="0"/>
                      </a:endParaRPr>
                    </a:p>
                  </a:txBody>
                  <a:tcPr marL="68580" marR="68580" marT="0" marB="0"/>
                </a:tc>
                <a:tc>
                  <a:txBody>
                    <a:bodyPr/>
                    <a:lstStyle/>
                    <a:p>
                      <a:pPr algn="ctr">
                        <a:lnSpc>
                          <a:spcPct val="106000"/>
                        </a:lnSpc>
                        <a:spcAft>
                          <a:spcPts val="0"/>
                        </a:spcAft>
                        <a:tabLst>
                          <a:tab pos="3838575" algn="l"/>
                        </a:tabLst>
                      </a:pPr>
                      <a:r>
                        <a:rPr lang="en-CA" sz="1200">
                          <a:effectLst/>
                          <a:latin typeface="Arial" panose="020B0604020202020204" pitchFamily="34" charset="0"/>
                          <a:cs typeface="Arial" panose="020B0604020202020204" pitchFamily="34" charset="0"/>
                        </a:rPr>
                        <a:t>Predict default</a:t>
                      </a:r>
                      <a:endParaRPr lang="en-CA" sz="1200">
                        <a:effectLst/>
                        <a:latin typeface="Arial" panose="020B0604020202020204" pitchFamily="34" charset="0"/>
                        <a:ea typeface="Calibri"/>
                        <a:cs typeface="Arial" panose="020B0604020202020204" pitchFamily="34" charset="0"/>
                      </a:endParaRPr>
                    </a:p>
                  </a:txBody>
                  <a:tcPr marL="68580" marR="68580" marT="0" marB="0"/>
                </a:tc>
                <a:extLst>
                  <a:ext uri="{0D108BD9-81ED-4DB2-BD59-A6C34878D82A}">
                    <a16:rowId xmlns:a16="http://schemas.microsoft.com/office/drawing/2014/main" val="10000"/>
                  </a:ext>
                </a:extLst>
              </a:tr>
              <a:tr h="0">
                <a:tc>
                  <a:txBody>
                    <a:bodyPr/>
                    <a:lstStyle/>
                    <a:p>
                      <a:pPr algn="ctr">
                        <a:lnSpc>
                          <a:spcPct val="106000"/>
                        </a:lnSpc>
                        <a:spcAft>
                          <a:spcPts val="0"/>
                        </a:spcAft>
                        <a:tabLst>
                          <a:tab pos="3838575" algn="l"/>
                        </a:tabLst>
                      </a:pPr>
                      <a:r>
                        <a:rPr lang="en-CA" sz="1200" dirty="0">
                          <a:effectLst/>
                          <a:latin typeface="Arial" panose="020B0604020202020204" pitchFamily="34" charset="0"/>
                          <a:cs typeface="Arial" panose="020B0604020202020204" pitchFamily="34" charset="0"/>
                        </a:rPr>
                        <a:t>Outcome positive (no default)</a:t>
                      </a:r>
                      <a:endParaRPr lang="en-CA" sz="1200" dirty="0">
                        <a:effectLst/>
                        <a:latin typeface="Arial" panose="020B0604020202020204" pitchFamily="34" charset="0"/>
                        <a:ea typeface="Calibri"/>
                        <a:cs typeface="Arial" panose="020B0604020202020204" pitchFamily="34" charset="0"/>
                      </a:endParaRPr>
                    </a:p>
                  </a:txBody>
                  <a:tcPr marL="68580" marR="68580" marT="0" marB="0"/>
                </a:tc>
                <a:tc>
                  <a:txBody>
                    <a:bodyPr/>
                    <a:lstStyle/>
                    <a:p>
                      <a:pPr indent="-20320" algn="ctr">
                        <a:lnSpc>
                          <a:spcPct val="106000"/>
                        </a:lnSpc>
                        <a:spcAft>
                          <a:spcPts val="0"/>
                        </a:spcAft>
                        <a:tabLst>
                          <a:tab pos="3838575" algn="l"/>
                        </a:tabLst>
                      </a:pPr>
                      <a:r>
                        <a:rPr lang="en-CA" sz="1200" dirty="0">
                          <a:effectLst/>
                          <a:latin typeface="Arial" panose="020B0604020202020204" pitchFamily="34" charset="0"/>
                          <a:cs typeface="Arial" panose="020B0604020202020204" pitchFamily="34" charset="0"/>
                        </a:rPr>
                        <a:t>77.59%</a:t>
                      </a:r>
                      <a:endParaRPr lang="en-CA" sz="1200" dirty="0">
                        <a:effectLst/>
                        <a:latin typeface="Arial" panose="020B0604020202020204" pitchFamily="34" charset="0"/>
                        <a:ea typeface="Calibri"/>
                        <a:cs typeface="Arial" panose="020B0604020202020204" pitchFamily="34" charset="0"/>
                      </a:endParaRPr>
                    </a:p>
                  </a:txBody>
                  <a:tcPr marL="68580" marR="68580" marT="0" marB="0"/>
                </a:tc>
                <a:tc>
                  <a:txBody>
                    <a:bodyPr/>
                    <a:lstStyle/>
                    <a:p>
                      <a:pPr algn="ctr">
                        <a:lnSpc>
                          <a:spcPct val="106000"/>
                        </a:lnSpc>
                        <a:spcAft>
                          <a:spcPts val="0"/>
                        </a:spcAft>
                        <a:tabLst>
                          <a:tab pos="3838575" algn="l"/>
                        </a:tabLst>
                      </a:pPr>
                      <a:r>
                        <a:rPr lang="en-CA" sz="1200">
                          <a:effectLst/>
                          <a:latin typeface="Arial" panose="020B0604020202020204" pitchFamily="34" charset="0"/>
                          <a:cs typeface="Arial" panose="020B0604020202020204" pitchFamily="34" charset="0"/>
                        </a:rPr>
                        <a:t>4.53%</a:t>
                      </a:r>
                      <a:endParaRPr lang="en-CA" sz="1200">
                        <a:effectLst/>
                        <a:latin typeface="Arial" panose="020B0604020202020204" pitchFamily="34" charset="0"/>
                        <a:ea typeface="Calibri"/>
                        <a:cs typeface="Arial" panose="020B0604020202020204" pitchFamily="34" charset="0"/>
                      </a:endParaRPr>
                    </a:p>
                  </a:txBody>
                  <a:tcPr marL="68580" marR="68580" marT="0" marB="0"/>
                </a:tc>
                <a:extLst>
                  <a:ext uri="{0D108BD9-81ED-4DB2-BD59-A6C34878D82A}">
                    <a16:rowId xmlns:a16="http://schemas.microsoft.com/office/drawing/2014/main" val="10001"/>
                  </a:ext>
                </a:extLst>
              </a:tr>
              <a:tr h="0">
                <a:tc>
                  <a:txBody>
                    <a:bodyPr/>
                    <a:lstStyle/>
                    <a:p>
                      <a:pPr algn="ctr">
                        <a:lnSpc>
                          <a:spcPct val="106000"/>
                        </a:lnSpc>
                        <a:spcAft>
                          <a:spcPts val="0"/>
                        </a:spcAft>
                        <a:tabLst>
                          <a:tab pos="3838575" algn="l"/>
                        </a:tabLst>
                      </a:pPr>
                      <a:r>
                        <a:rPr lang="en-CA" sz="1200">
                          <a:effectLst/>
                          <a:latin typeface="Arial" panose="020B0604020202020204" pitchFamily="34" charset="0"/>
                          <a:cs typeface="Arial" panose="020B0604020202020204" pitchFamily="34" charset="0"/>
                        </a:rPr>
                        <a:t>Outcome negative (default)</a:t>
                      </a:r>
                      <a:endParaRPr lang="en-CA" sz="1200">
                        <a:effectLst/>
                        <a:latin typeface="Arial" panose="020B0604020202020204" pitchFamily="34" charset="0"/>
                        <a:ea typeface="Calibri"/>
                        <a:cs typeface="Arial" panose="020B0604020202020204" pitchFamily="34" charset="0"/>
                      </a:endParaRPr>
                    </a:p>
                  </a:txBody>
                  <a:tcPr marL="68580" marR="68580" marT="0" marB="0"/>
                </a:tc>
                <a:tc>
                  <a:txBody>
                    <a:bodyPr/>
                    <a:lstStyle/>
                    <a:p>
                      <a:pPr indent="-20320" algn="ctr">
                        <a:lnSpc>
                          <a:spcPct val="106000"/>
                        </a:lnSpc>
                        <a:spcAft>
                          <a:spcPts val="0"/>
                        </a:spcAft>
                        <a:tabLst>
                          <a:tab pos="3838575" algn="l"/>
                        </a:tabLst>
                      </a:pPr>
                      <a:r>
                        <a:rPr lang="en-CA" sz="1200" dirty="0">
                          <a:effectLst/>
                          <a:latin typeface="Arial" panose="020B0604020202020204" pitchFamily="34" charset="0"/>
                          <a:cs typeface="Arial" panose="020B0604020202020204" pitchFamily="34" charset="0"/>
                        </a:rPr>
                        <a:t>16.26%</a:t>
                      </a:r>
                      <a:endParaRPr lang="en-CA" sz="1200" dirty="0">
                        <a:effectLst/>
                        <a:latin typeface="Arial" panose="020B0604020202020204" pitchFamily="34" charset="0"/>
                        <a:ea typeface="Calibri"/>
                        <a:cs typeface="Arial" panose="020B0604020202020204" pitchFamily="34" charset="0"/>
                      </a:endParaRPr>
                    </a:p>
                  </a:txBody>
                  <a:tcPr marL="68580" marR="68580" marT="0" marB="0"/>
                </a:tc>
                <a:tc>
                  <a:txBody>
                    <a:bodyPr/>
                    <a:lstStyle/>
                    <a:p>
                      <a:pPr algn="ctr">
                        <a:lnSpc>
                          <a:spcPct val="106000"/>
                        </a:lnSpc>
                        <a:spcAft>
                          <a:spcPts val="0"/>
                        </a:spcAft>
                        <a:tabLst>
                          <a:tab pos="3838575" algn="l"/>
                        </a:tabLst>
                      </a:pPr>
                      <a:r>
                        <a:rPr lang="en-CA" sz="1200" dirty="0">
                          <a:effectLst/>
                          <a:latin typeface="Arial" panose="020B0604020202020204" pitchFamily="34" charset="0"/>
                          <a:cs typeface="Arial" panose="020B0604020202020204" pitchFamily="34" charset="0"/>
                        </a:rPr>
                        <a:t>1.62%</a:t>
                      </a:r>
                      <a:endParaRPr lang="en-CA" sz="1200" dirty="0">
                        <a:effectLst/>
                        <a:latin typeface="Arial" panose="020B0604020202020204" pitchFamily="34" charset="0"/>
                        <a:ea typeface="Calibri"/>
                        <a:cs typeface="Arial" panose="020B0604020202020204" pitchFamily="34" charset="0"/>
                      </a:endParaRPr>
                    </a:p>
                  </a:txBody>
                  <a:tcPr marL="68580" marR="68580" marT="0" marB="0"/>
                </a:tc>
                <a:extLst>
                  <a:ext uri="{0D108BD9-81ED-4DB2-BD59-A6C34878D82A}">
                    <a16:rowId xmlns:a16="http://schemas.microsoft.com/office/drawing/2014/main" val="10002"/>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4102598628"/>
              </p:ext>
            </p:extLst>
          </p:nvPr>
        </p:nvGraphicFramePr>
        <p:xfrm>
          <a:off x="3275856" y="3501009"/>
          <a:ext cx="3672409" cy="1122045"/>
        </p:xfrm>
        <a:graphic>
          <a:graphicData uri="http://schemas.openxmlformats.org/drawingml/2006/table">
            <a:tbl>
              <a:tblPr firstRow="1" firstCol="1" bandRow="1">
                <a:tableStyleId>{5940675A-B579-460E-94D1-54222C63F5DA}</a:tableStyleId>
              </a:tblPr>
              <a:tblGrid>
                <a:gridCol w="1368152">
                  <a:extLst>
                    <a:ext uri="{9D8B030D-6E8A-4147-A177-3AD203B41FA5}">
                      <a16:colId xmlns:a16="http://schemas.microsoft.com/office/drawing/2014/main" val="20000"/>
                    </a:ext>
                  </a:extLst>
                </a:gridCol>
                <a:gridCol w="1190092">
                  <a:extLst>
                    <a:ext uri="{9D8B030D-6E8A-4147-A177-3AD203B41FA5}">
                      <a16:colId xmlns:a16="http://schemas.microsoft.com/office/drawing/2014/main" val="20001"/>
                    </a:ext>
                  </a:extLst>
                </a:gridCol>
                <a:gridCol w="1114165">
                  <a:extLst>
                    <a:ext uri="{9D8B030D-6E8A-4147-A177-3AD203B41FA5}">
                      <a16:colId xmlns:a16="http://schemas.microsoft.com/office/drawing/2014/main" val="20002"/>
                    </a:ext>
                  </a:extLst>
                </a:gridCol>
              </a:tblGrid>
              <a:tr h="360040">
                <a:tc>
                  <a:txBody>
                    <a:bodyPr/>
                    <a:lstStyle/>
                    <a:p>
                      <a:pPr indent="180340" algn="just">
                        <a:lnSpc>
                          <a:spcPct val="106000"/>
                        </a:lnSpc>
                        <a:spcAft>
                          <a:spcPts val="0"/>
                        </a:spcAft>
                        <a:tabLst>
                          <a:tab pos="3838575" algn="l"/>
                        </a:tabLst>
                      </a:pPr>
                      <a:r>
                        <a:rPr lang="en-CA" sz="1200" dirty="0">
                          <a:effectLst/>
                          <a:latin typeface="Arial" panose="020B0604020202020204" pitchFamily="34" charset="0"/>
                          <a:cs typeface="Arial" panose="020B0604020202020204" pitchFamily="34" charset="0"/>
                        </a:rPr>
                        <a:t> </a:t>
                      </a:r>
                      <a:endParaRPr lang="en-CA" sz="1200" dirty="0">
                        <a:effectLst/>
                        <a:latin typeface="Arial" panose="020B0604020202020204" pitchFamily="34" charset="0"/>
                        <a:ea typeface="Calibri"/>
                        <a:cs typeface="Arial" panose="020B0604020202020204" pitchFamily="34" charset="0"/>
                      </a:endParaRPr>
                    </a:p>
                  </a:txBody>
                  <a:tcPr marL="68580" marR="68580" marT="0" marB="0"/>
                </a:tc>
                <a:tc>
                  <a:txBody>
                    <a:bodyPr/>
                    <a:lstStyle/>
                    <a:p>
                      <a:pPr indent="180340" algn="ctr">
                        <a:lnSpc>
                          <a:spcPct val="106000"/>
                        </a:lnSpc>
                        <a:spcAft>
                          <a:spcPts val="0"/>
                        </a:spcAft>
                        <a:tabLst>
                          <a:tab pos="3838575" algn="l"/>
                        </a:tabLst>
                      </a:pPr>
                      <a:r>
                        <a:rPr lang="en-CA" sz="1200" dirty="0">
                          <a:effectLst/>
                          <a:latin typeface="Arial" panose="020B0604020202020204" pitchFamily="34" charset="0"/>
                          <a:cs typeface="Arial" panose="020B0604020202020204" pitchFamily="34" charset="0"/>
                        </a:rPr>
                        <a:t>Predict no default</a:t>
                      </a:r>
                      <a:endParaRPr lang="en-CA" sz="1200" dirty="0">
                        <a:effectLst/>
                        <a:latin typeface="Arial" panose="020B0604020202020204" pitchFamily="34" charset="0"/>
                        <a:ea typeface="Calibri"/>
                        <a:cs typeface="Arial" panose="020B0604020202020204" pitchFamily="34" charset="0"/>
                      </a:endParaRPr>
                    </a:p>
                  </a:txBody>
                  <a:tcPr marL="68580" marR="68580" marT="0" marB="0"/>
                </a:tc>
                <a:tc>
                  <a:txBody>
                    <a:bodyPr/>
                    <a:lstStyle/>
                    <a:p>
                      <a:pPr indent="180340" algn="ctr">
                        <a:lnSpc>
                          <a:spcPct val="106000"/>
                        </a:lnSpc>
                        <a:spcAft>
                          <a:spcPts val="0"/>
                        </a:spcAft>
                        <a:tabLst>
                          <a:tab pos="3838575" algn="l"/>
                        </a:tabLst>
                      </a:pPr>
                      <a:r>
                        <a:rPr lang="en-CA" sz="1200">
                          <a:effectLst/>
                          <a:latin typeface="Arial" panose="020B0604020202020204" pitchFamily="34" charset="0"/>
                          <a:cs typeface="Arial" panose="020B0604020202020204" pitchFamily="34" charset="0"/>
                        </a:rPr>
                        <a:t>Predict default</a:t>
                      </a:r>
                      <a:endParaRPr lang="en-CA" sz="1200">
                        <a:effectLst/>
                        <a:latin typeface="Arial" panose="020B0604020202020204" pitchFamily="34" charset="0"/>
                        <a:ea typeface="Calibri"/>
                        <a:cs typeface="Arial" panose="020B0604020202020204" pitchFamily="34" charset="0"/>
                      </a:endParaRPr>
                    </a:p>
                  </a:txBody>
                  <a:tcPr marL="68580" marR="68580" marT="0" marB="0"/>
                </a:tc>
                <a:extLst>
                  <a:ext uri="{0D108BD9-81ED-4DB2-BD59-A6C34878D82A}">
                    <a16:rowId xmlns:a16="http://schemas.microsoft.com/office/drawing/2014/main" val="10000"/>
                  </a:ext>
                </a:extLst>
              </a:tr>
              <a:tr h="360040">
                <a:tc>
                  <a:txBody>
                    <a:bodyPr/>
                    <a:lstStyle/>
                    <a:p>
                      <a:pPr marL="0" indent="0" algn="ctr">
                        <a:lnSpc>
                          <a:spcPct val="106000"/>
                        </a:lnSpc>
                        <a:spcAft>
                          <a:spcPts val="0"/>
                        </a:spcAft>
                        <a:tabLst>
                          <a:tab pos="3838575" algn="l"/>
                        </a:tabLst>
                      </a:pPr>
                      <a:r>
                        <a:rPr lang="en-CA" sz="1200" dirty="0">
                          <a:effectLst/>
                          <a:latin typeface="Arial" panose="020B0604020202020204" pitchFamily="34" charset="0"/>
                          <a:cs typeface="Arial" panose="020B0604020202020204" pitchFamily="34" charset="0"/>
                        </a:rPr>
                        <a:t>Outcome</a:t>
                      </a:r>
                      <a:r>
                        <a:rPr lang="en-CA" sz="1200" baseline="0" dirty="0">
                          <a:effectLst/>
                          <a:latin typeface="Arial" panose="020B0604020202020204" pitchFamily="34" charset="0"/>
                          <a:cs typeface="Arial" panose="020B0604020202020204" pitchFamily="34" charset="0"/>
                        </a:rPr>
                        <a:t> </a:t>
                      </a:r>
                      <a:r>
                        <a:rPr lang="en-CA" sz="1200" dirty="0">
                          <a:effectLst/>
                          <a:latin typeface="Arial" panose="020B0604020202020204" pitchFamily="34" charset="0"/>
                          <a:cs typeface="Arial" panose="020B0604020202020204" pitchFamily="34" charset="0"/>
                        </a:rPr>
                        <a:t>positive (no default)</a:t>
                      </a:r>
                      <a:endParaRPr lang="en-CA" sz="1200" dirty="0">
                        <a:effectLst/>
                        <a:latin typeface="Arial" panose="020B0604020202020204" pitchFamily="34" charset="0"/>
                        <a:ea typeface="Calibri"/>
                        <a:cs typeface="Arial" panose="020B0604020202020204" pitchFamily="34" charset="0"/>
                      </a:endParaRPr>
                    </a:p>
                  </a:txBody>
                  <a:tcPr marL="68580" marR="68580" marT="0" marB="0"/>
                </a:tc>
                <a:tc>
                  <a:txBody>
                    <a:bodyPr/>
                    <a:lstStyle/>
                    <a:p>
                      <a:pPr indent="180340" algn="ctr">
                        <a:lnSpc>
                          <a:spcPct val="106000"/>
                        </a:lnSpc>
                        <a:spcAft>
                          <a:spcPts val="0"/>
                        </a:spcAft>
                        <a:tabLst>
                          <a:tab pos="3838575" algn="l"/>
                        </a:tabLst>
                      </a:pPr>
                      <a:r>
                        <a:rPr lang="en-CA" sz="1200" dirty="0">
                          <a:effectLst/>
                          <a:latin typeface="Arial" panose="020B0604020202020204" pitchFamily="34" charset="0"/>
                          <a:cs typeface="Arial" panose="020B0604020202020204" pitchFamily="34" charset="0"/>
                        </a:rPr>
                        <a:t>55.34%</a:t>
                      </a:r>
                      <a:endParaRPr lang="en-CA" sz="1200" dirty="0">
                        <a:effectLst/>
                        <a:latin typeface="Arial" panose="020B0604020202020204" pitchFamily="34" charset="0"/>
                        <a:ea typeface="Calibri"/>
                        <a:cs typeface="Arial" panose="020B0604020202020204" pitchFamily="34" charset="0"/>
                      </a:endParaRPr>
                    </a:p>
                  </a:txBody>
                  <a:tcPr marL="68580" marR="68580" marT="0" marB="0"/>
                </a:tc>
                <a:tc>
                  <a:txBody>
                    <a:bodyPr/>
                    <a:lstStyle/>
                    <a:p>
                      <a:pPr indent="180340" algn="ctr">
                        <a:lnSpc>
                          <a:spcPct val="106000"/>
                        </a:lnSpc>
                        <a:spcAft>
                          <a:spcPts val="0"/>
                        </a:spcAft>
                        <a:tabLst>
                          <a:tab pos="3838575" algn="l"/>
                        </a:tabLst>
                      </a:pPr>
                      <a:r>
                        <a:rPr lang="en-CA" sz="1200" dirty="0">
                          <a:effectLst/>
                          <a:latin typeface="Arial" panose="020B0604020202020204" pitchFamily="34" charset="0"/>
                          <a:cs typeface="Arial" panose="020B0604020202020204" pitchFamily="34" charset="0"/>
                        </a:rPr>
                        <a:t>26.77%</a:t>
                      </a:r>
                      <a:endParaRPr lang="en-CA" sz="1200" dirty="0">
                        <a:effectLst/>
                        <a:latin typeface="Arial" panose="020B0604020202020204" pitchFamily="34" charset="0"/>
                        <a:ea typeface="Calibri"/>
                        <a:cs typeface="Arial" panose="020B0604020202020204" pitchFamily="34" charset="0"/>
                      </a:endParaRPr>
                    </a:p>
                  </a:txBody>
                  <a:tcPr marL="68580" marR="68580" marT="0" marB="0"/>
                </a:tc>
                <a:extLst>
                  <a:ext uri="{0D108BD9-81ED-4DB2-BD59-A6C34878D82A}">
                    <a16:rowId xmlns:a16="http://schemas.microsoft.com/office/drawing/2014/main" val="10001"/>
                  </a:ext>
                </a:extLst>
              </a:tr>
              <a:tr h="360040">
                <a:tc>
                  <a:txBody>
                    <a:bodyPr/>
                    <a:lstStyle/>
                    <a:p>
                      <a:pPr indent="180340" algn="ctr">
                        <a:lnSpc>
                          <a:spcPct val="106000"/>
                        </a:lnSpc>
                        <a:spcAft>
                          <a:spcPts val="0"/>
                        </a:spcAft>
                        <a:tabLst>
                          <a:tab pos="3838575" algn="l"/>
                        </a:tabLst>
                      </a:pPr>
                      <a:r>
                        <a:rPr lang="en-CA" sz="1200" dirty="0">
                          <a:effectLst/>
                          <a:latin typeface="Arial" panose="020B0604020202020204" pitchFamily="34" charset="0"/>
                          <a:cs typeface="Arial" panose="020B0604020202020204" pitchFamily="34" charset="0"/>
                        </a:rPr>
                        <a:t>Outcome negative (default)</a:t>
                      </a:r>
                      <a:endParaRPr lang="en-CA" sz="1200" dirty="0">
                        <a:effectLst/>
                        <a:latin typeface="Arial" panose="020B0604020202020204" pitchFamily="34" charset="0"/>
                        <a:ea typeface="Calibri"/>
                        <a:cs typeface="Arial" panose="020B0604020202020204" pitchFamily="34" charset="0"/>
                      </a:endParaRPr>
                    </a:p>
                  </a:txBody>
                  <a:tcPr marL="68580" marR="68580" marT="0" marB="0"/>
                </a:tc>
                <a:tc>
                  <a:txBody>
                    <a:bodyPr/>
                    <a:lstStyle/>
                    <a:p>
                      <a:pPr indent="180340" algn="ctr">
                        <a:lnSpc>
                          <a:spcPct val="106000"/>
                        </a:lnSpc>
                        <a:spcAft>
                          <a:spcPts val="0"/>
                        </a:spcAft>
                        <a:tabLst>
                          <a:tab pos="3838575" algn="l"/>
                        </a:tabLst>
                      </a:pPr>
                      <a:r>
                        <a:rPr lang="en-CA" sz="1200" dirty="0">
                          <a:effectLst/>
                          <a:latin typeface="Arial" panose="020B0604020202020204" pitchFamily="34" charset="0"/>
                          <a:cs typeface="Arial" panose="020B0604020202020204" pitchFamily="34" charset="0"/>
                        </a:rPr>
                        <a:t>9.75%</a:t>
                      </a:r>
                      <a:endParaRPr lang="en-CA" sz="1200" dirty="0">
                        <a:effectLst/>
                        <a:latin typeface="Arial" panose="020B0604020202020204" pitchFamily="34" charset="0"/>
                        <a:ea typeface="Calibri"/>
                        <a:cs typeface="Arial" panose="020B0604020202020204" pitchFamily="34" charset="0"/>
                      </a:endParaRPr>
                    </a:p>
                  </a:txBody>
                  <a:tcPr marL="68580" marR="68580" marT="0" marB="0"/>
                </a:tc>
                <a:tc>
                  <a:txBody>
                    <a:bodyPr/>
                    <a:lstStyle/>
                    <a:p>
                      <a:pPr indent="180340" algn="ctr">
                        <a:lnSpc>
                          <a:spcPct val="106000"/>
                        </a:lnSpc>
                        <a:spcAft>
                          <a:spcPts val="0"/>
                        </a:spcAft>
                        <a:tabLst>
                          <a:tab pos="3838575" algn="l"/>
                        </a:tabLst>
                      </a:pPr>
                      <a:r>
                        <a:rPr lang="en-CA" sz="1200" dirty="0">
                          <a:effectLst/>
                          <a:latin typeface="Arial" panose="020B0604020202020204" pitchFamily="34" charset="0"/>
                          <a:cs typeface="Arial" panose="020B0604020202020204" pitchFamily="34" charset="0"/>
                        </a:rPr>
                        <a:t>8.13%</a:t>
                      </a:r>
                      <a:endParaRPr lang="en-CA" sz="1200" dirty="0">
                        <a:effectLst/>
                        <a:latin typeface="Arial" panose="020B0604020202020204" pitchFamily="34" charset="0"/>
                        <a:ea typeface="Calibri"/>
                        <a:cs typeface="Arial" panose="020B0604020202020204" pitchFamily="34" charset="0"/>
                      </a:endParaRPr>
                    </a:p>
                  </a:txBody>
                  <a:tcPr marL="68580" marR="68580" marT="0" marB="0"/>
                </a:tc>
                <a:extLst>
                  <a:ext uri="{0D108BD9-81ED-4DB2-BD59-A6C34878D82A}">
                    <a16:rowId xmlns:a16="http://schemas.microsoft.com/office/drawing/2014/main" val="10002"/>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089286794"/>
              </p:ext>
            </p:extLst>
          </p:nvPr>
        </p:nvGraphicFramePr>
        <p:xfrm>
          <a:off x="3275856" y="4869160"/>
          <a:ext cx="3672408" cy="1122045"/>
        </p:xfrm>
        <a:graphic>
          <a:graphicData uri="http://schemas.openxmlformats.org/drawingml/2006/table">
            <a:tbl>
              <a:tblPr firstRow="1" firstCol="1" bandRow="1">
                <a:tableStyleId>{5940675A-B579-460E-94D1-54222C63F5DA}</a:tableStyleId>
              </a:tblPr>
              <a:tblGrid>
                <a:gridCol w="1372790">
                  <a:extLst>
                    <a:ext uri="{9D8B030D-6E8A-4147-A177-3AD203B41FA5}">
                      <a16:colId xmlns:a16="http://schemas.microsoft.com/office/drawing/2014/main" val="20000"/>
                    </a:ext>
                  </a:extLst>
                </a:gridCol>
                <a:gridCol w="1257461">
                  <a:extLst>
                    <a:ext uri="{9D8B030D-6E8A-4147-A177-3AD203B41FA5}">
                      <a16:colId xmlns:a16="http://schemas.microsoft.com/office/drawing/2014/main" val="20001"/>
                    </a:ext>
                  </a:extLst>
                </a:gridCol>
                <a:gridCol w="1042157">
                  <a:extLst>
                    <a:ext uri="{9D8B030D-6E8A-4147-A177-3AD203B41FA5}">
                      <a16:colId xmlns:a16="http://schemas.microsoft.com/office/drawing/2014/main" val="20002"/>
                    </a:ext>
                  </a:extLst>
                </a:gridCol>
              </a:tblGrid>
              <a:tr h="360040">
                <a:tc>
                  <a:txBody>
                    <a:bodyPr/>
                    <a:lstStyle/>
                    <a:p>
                      <a:pPr indent="180340" algn="just">
                        <a:lnSpc>
                          <a:spcPct val="106000"/>
                        </a:lnSpc>
                        <a:spcAft>
                          <a:spcPts val="0"/>
                        </a:spcAft>
                        <a:tabLst>
                          <a:tab pos="3838575" algn="l"/>
                        </a:tabLst>
                      </a:pPr>
                      <a:r>
                        <a:rPr lang="en-CA" sz="1200" dirty="0">
                          <a:effectLst/>
                          <a:latin typeface="Arial" panose="020B0604020202020204" pitchFamily="34" charset="0"/>
                          <a:cs typeface="Arial" panose="020B0604020202020204" pitchFamily="34" charset="0"/>
                        </a:rPr>
                        <a:t> </a:t>
                      </a:r>
                      <a:endParaRPr lang="en-CA" sz="1200" dirty="0">
                        <a:effectLst/>
                        <a:latin typeface="Arial" panose="020B0604020202020204" pitchFamily="34" charset="0"/>
                        <a:ea typeface="Calibri"/>
                        <a:cs typeface="Arial" panose="020B0604020202020204" pitchFamily="34" charset="0"/>
                      </a:endParaRPr>
                    </a:p>
                  </a:txBody>
                  <a:tcPr marL="68580" marR="68580" marT="0" marB="0"/>
                </a:tc>
                <a:tc>
                  <a:txBody>
                    <a:bodyPr/>
                    <a:lstStyle/>
                    <a:p>
                      <a:pPr indent="-20320" algn="ctr">
                        <a:lnSpc>
                          <a:spcPct val="106000"/>
                        </a:lnSpc>
                        <a:spcAft>
                          <a:spcPts val="0"/>
                        </a:spcAft>
                        <a:tabLst>
                          <a:tab pos="3838575" algn="l"/>
                        </a:tabLst>
                      </a:pPr>
                      <a:r>
                        <a:rPr lang="en-CA" sz="1200" dirty="0">
                          <a:effectLst/>
                          <a:latin typeface="Arial" panose="020B0604020202020204" pitchFamily="34" charset="0"/>
                          <a:cs typeface="Arial" panose="020B0604020202020204" pitchFamily="34" charset="0"/>
                        </a:rPr>
                        <a:t>Predict no default</a:t>
                      </a:r>
                      <a:endParaRPr lang="en-CA" sz="1200" dirty="0">
                        <a:effectLst/>
                        <a:latin typeface="Arial" panose="020B0604020202020204" pitchFamily="34" charset="0"/>
                        <a:ea typeface="Calibri"/>
                        <a:cs typeface="Arial" panose="020B0604020202020204" pitchFamily="34" charset="0"/>
                      </a:endParaRPr>
                    </a:p>
                  </a:txBody>
                  <a:tcPr marL="68580" marR="68580" marT="0" marB="0"/>
                </a:tc>
                <a:tc>
                  <a:txBody>
                    <a:bodyPr/>
                    <a:lstStyle/>
                    <a:p>
                      <a:pPr algn="ctr">
                        <a:lnSpc>
                          <a:spcPct val="106000"/>
                        </a:lnSpc>
                        <a:spcAft>
                          <a:spcPts val="0"/>
                        </a:spcAft>
                        <a:tabLst>
                          <a:tab pos="3838575" algn="l"/>
                        </a:tabLst>
                      </a:pPr>
                      <a:r>
                        <a:rPr lang="en-CA" sz="1200">
                          <a:effectLst/>
                          <a:latin typeface="Arial" panose="020B0604020202020204" pitchFamily="34" charset="0"/>
                          <a:cs typeface="Arial" panose="020B0604020202020204" pitchFamily="34" charset="0"/>
                        </a:rPr>
                        <a:t>Predict default</a:t>
                      </a:r>
                      <a:endParaRPr lang="en-CA" sz="1200">
                        <a:effectLst/>
                        <a:latin typeface="Arial" panose="020B0604020202020204" pitchFamily="34" charset="0"/>
                        <a:ea typeface="Calibri"/>
                        <a:cs typeface="Arial" panose="020B0604020202020204" pitchFamily="34" charset="0"/>
                      </a:endParaRPr>
                    </a:p>
                  </a:txBody>
                  <a:tcPr marL="68580" marR="68580" marT="0" marB="0"/>
                </a:tc>
                <a:extLst>
                  <a:ext uri="{0D108BD9-81ED-4DB2-BD59-A6C34878D82A}">
                    <a16:rowId xmlns:a16="http://schemas.microsoft.com/office/drawing/2014/main" val="10000"/>
                  </a:ext>
                </a:extLst>
              </a:tr>
              <a:tr h="360040">
                <a:tc>
                  <a:txBody>
                    <a:bodyPr/>
                    <a:lstStyle/>
                    <a:p>
                      <a:pPr algn="ctr">
                        <a:lnSpc>
                          <a:spcPct val="106000"/>
                        </a:lnSpc>
                        <a:spcAft>
                          <a:spcPts val="0"/>
                        </a:spcAft>
                        <a:tabLst>
                          <a:tab pos="3838575" algn="l"/>
                        </a:tabLst>
                      </a:pPr>
                      <a:r>
                        <a:rPr lang="en-CA" sz="1200">
                          <a:effectLst/>
                          <a:latin typeface="Arial" panose="020B0604020202020204" pitchFamily="34" charset="0"/>
                          <a:cs typeface="Arial" panose="020B0604020202020204" pitchFamily="34" charset="0"/>
                        </a:rPr>
                        <a:t>Outcome positive (no default)</a:t>
                      </a:r>
                      <a:endParaRPr lang="en-CA" sz="1200">
                        <a:effectLst/>
                        <a:latin typeface="Arial" panose="020B0604020202020204" pitchFamily="34" charset="0"/>
                        <a:ea typeface="Calibri"/>
                        <a:cs typeface="Arial" panose="020B0604020202020204" pitchFamily="34" charset="0"/>
                      </a:endParaRPr>
                    </a:p>
                  </a:txBody>
                  <a:tcPr marL="68580" marR="68580" marT="0" marB="0"/>
                </a:tc>
                <a:tc>
                  <a:txBody>
                    <a:bodyPr/>
                    <a:lstStyle/>
                    <a:p>
                      <a:pPr indent="-20320" algn="ctr">
                        <a:lnSpc>
                          <a:spcPct val="106000"/>
                        </a:lnSpc>
                        <a:spcAft>
                          <a:spcPts val="0"/>
                        </a:spcAft>
                        <a:tabLst>
                          <a:tab pos="3838575" algn="l"/>
                        </a:tabLst>
                      </a:pPr>
                      <a:r>
                        <a:rPr lang="en-CA" sz="1200" dirty="0">
                          <a:effectLst/>
                          <a:latin typeface="Arial" panose="020B0604020202020204" pitchFamily="34" charset="0"/>
                          <a:cs typeface="Arial" panose="020B0604020202020204" pitchFamily="34" charset="0"/>
                        </a:rPr>
                        <a:t>28.65%</a:t>
                      </a:r>
                      <a:endParaRPr lang="en-CA" sz="1200" dirty="0">
                        <a:effectLst/>
                        <a:latin typeface="Arial" panose="020B0604020202020204" pitchFamily="34" charset="0"/>
                        <a:ea typeface="Calibri"/>
                        <a:cs typeface="Arial" panose="020B0604020202020204" pitchFamily="34" charset="0"/>
                      </a:endParaRPr>
                    </a:p>
                  </a:txBody>
                  <a:tcPr marL="68580" marR="68580" marT="0" marB="0"/>
                </a:tc>
                <a:tc>
                  <a:txBody>
                    <a:bodyPr/>
                    <a:lstStyle/>
                    <a:p>
                      <a:pPr algn="ctr">
                        <a:lnSpc>
                          <a:spcPct val="106000"/>
                        </a:lnSpc>
                        <a:spcAft>
                          <a:spcPts val="0"/>
                        </a:spcAft>
                        <a:tabLst>
                          <a:tab pos="3838575" algn="l"/>
                        </a:tabLst>
                      </a:pPr>
                      <a:r>
                        <a:rPr lang="en-CA" sz="1200" dirty="0">
                          <a:effectLst/>
                          <a:latin typeface="Arial" panose="020B0604020202020204" pitchFamily="34" charset="0"/>
                          <a:cs typeface="Arial" panose="020B0604020202020204" pitchFamily="34" charset="0"/>
                        </a:rPr>
                        <a:t>53.47%</a:t>
                      </a:r>
                      <a:endParaRPr lang="en-CA" sz="1200" dirty="0">
                        <a:effectLst/>
                        <a:latin typeface="Arial" panose="020B0604020202020204" pitchFamily="34" charset="0"/>
                        <a:ea typeface="Calibri"/>
                        <a:cs typeface="Arial" panose="020B0604020202020204" pitchFamily="34" charset="0"/>
                      </a:endParaRPr>
                    </a:p>
                  </a:txBody>
                  <a:tcPr marL="68580" marR="68580" marT="0" marB="0"/>
                </a:tc>
                <a:extLst>
                  <a:ext uri="{0D108BD9-81ED-4DB2-BD59-A6C34878D82A}">
                    <a16:rowId xmlns:a16="http://schemas.microsoft.com/office/drawing/2014/main" val="10001"/>
                  </a:ext>
                </a:extLst>
              </a:tr>
              <a:tr h="360040">
                <a:tc>
                  <a:txBody>
                    <a:bodyPr/>
                    <a:lstStyle/>
                    <a:p>
                      <a:pPr algn="ctr">
                        <a:lnSpc>
                          <a:spcPct val="106000"/>
                        </a:lnSpc>
                        <a:spcAft>
                          <a:spcPts val="0"/>
                        </a:spcAft>
                        <a:tabLst>
                          <a:tab pos="3838575" algn="l"/>
                        </a:tabLst>
                      </a:pPr>
                      <a:r>
                        <a:rPr lang="en-CA" sz="1200">
                          <a:effectLst/>
                          <a:latin typeface="Arial" panose="020B0604020202020204" pitchFamily="34" charset="0"/>
                          <a:cs typeface="Arial" panose="020B0604020202020204" pitchFamily="34" charset="0"/>
                        </a:rPr>
                        <a:t>Outcome negative (default)</a:t>
                      </a:r>
                      <a:endParaRPr lang="en-CA" sz="1200">
                        <a:effectLst/>
                        <a:latin typeface="Arial" panose="020B0604020202020204" pitchFamily="34" charset="0"/>
                        <a:ea typeface="Calibri"/>
                        <a:cs typeface="Arial" panose="020B0604020202020204" pitchFamily="34" charset="0"/>
                      </a:endParaRPr>
                    </a:p>
                  </a:txBody>
                  <a:tcPr marL="68580" marR="68580" marT="0" marB="0"/>
                </a:tc>
                <a:tc>
                  <a:txBody>
                    <a:bodyPr/>
                    <a:lstStyle/>
                    <a:p>
                      <a:pPr indent="-20320" algn="ctr">
                        <a:lnSpc>
                          <a:spcPct val="106000"/>
                        </a:lnSpc>
                        <a:spcAft>
                          <a:spcPts val="0"/>
                        </a:spcAft>
                        <a:tabLst>
                          <a:tab pos="3838575" algn="l"/>
                        </a:tabLst>
                      </a:pPr>
                      <a:r>
                        <a:rPr lang="en-CA" sz="1200">
                          <a:effectLst/>
                          <a:latin typeface="Arial" panose="020B0604020202020204" pitchFamily="34" charset="0"/>
                          <a:cs typeface="Arial" panose="020B0604020202020204" pitchFamily="34" charset="0"/>
                        </a:rPr>
                        <a:t>3.74%</a:t>
                      </a:r>
                      <a:endParaRPr lang="en-CA" sz="1200">
                        <a:effectLst/>
                        <a:latin typeface="Arial" panose="020B0604020202020204" pitchFamily="34" charset="0"/>
                        <a:ea typeface="Calibri"/>
                        <a:cs typeface="Arial" panose="020B0604020202020204" pitchFamily="34" charset="0"/>
                      </a:endParaRPr>
                    </a:p>
                  </a:txBody>
                  <a:tcPr marL="68580" marR="68580" marT="0" marB="0"/>
                </a:tc>
                <a:tc>
                  <a:txBody>
                    <a:bodyPr/>
                    <a:lstStyle/>
                    <a:p>
                      <a:pPr algn="ctr">
                        <a:lnSpc>
                          <a:spcPct val="106000"/>
                        </a:lnSpc>
                        <a:spcAft>
                          <a:spcPts val="0"/>
                        </a:spcAft>
                        <a:tabLst>
                          <a:tab pos="3838575" algn="l"/>
                        </a:tabLst>
                      </a:pPr>
                      <a:r>
                        <a:rPr lang="en-CA" sz="1200" dirty="0">
                          <a:effectLst/>
                          <a:latin typeface="Arial" panose="020B0604020202020204" pitchFamily="34" charset="0"/>
                          <a:cs typeface="Arial" panose="020B0604020202020204" pitchFamily="34" charset="0"/>
                        </a:rPr>
                        <a:t>14.15%</a:t>
                      </a:r>
                      <a:endParaRPr lang="en-CA" sz="1200" dirty="0">
                        <a:effectLst/>
                        <a:latin typeface="Arial" panose="020B0604020202020204" pitchFamily="34" charset="0"/>
                        <a:ea typeface="Calibri"/>
                        <a:cs typeface="Arial" panose="020B0604020202020204" pitchFamily="34" charset="0"/>
                      </a:endParaRPr>
                    </a:p>
                  </a:txBody>
                  <a:tcPr marL="68580" marR="68580" marT="0" marB="0"/>
                </a:tc>
                <a:extLst>
                  <a:ext uri="{0D108BD9-81ED-4DB2-BD59-A6C34878D82A}">
                    <a16:rowId xmlns:a16="http://schemas.microsoft.com/office/drawing/2014/main" val="10002"/>
                  </a:ext>
                </a:extLst>
              </a:tr>
            </a:tbl>
          </a:graphicData>
        </a:graphic>
      </p:graphicFrame>
      <p:sp>
        <p:nvSpPr>
          <p:cNvPr id="6" name="TextBox 5"/>
          <p:cNvSpPr txBox="1"/>
          <p:nvPr/>
        </p:nvSpPr>
        <p:spPr>
          <a:xfrm>
            <a:off x="1038632" y="2660670"/>
            <a:ext cx="1080120" cy="369332"/>
          </a:xfrm>
          <a:prstGeom prst="rect">
            <a:avLst/>
          </a:prstGeom>
          <a:noFill/>
        </p:spPr>
        <p:txBody>
          <a:bodyPr wrap="square" rtlCol="0">
            <a:spAutoFit/>
          </a:bodyPr>
          <a:lstStyle/>
          <a:p>
            <a:r>
              <a:rPr lang="en-US" i="1" dirty="0">
                <a:latin typeface="+mj-lt"/>
              </a:rPr>
              <a:t>Z </a:t>
            </a:r>
            <a:r>
              <a:rPr lang="en-US" dirty="0">
                <a:latin typeface="+mj-lt"/>
              </a:rPr>
              <a:t>= 0.75:</a:t>
            </a:r>
            <a:endParaRPr lang="en-CA" dirty="0">
              <a:latin typeface="+mj-lt"/>
            </a:endParaRPr>
          </a:p>
        </p:txBody>
      </p:sp>
      <p:sp>
        <p:nvSpPr>
          <p:cNvPr id="7" name="TextBox 6"/>
          <p:cNvSpPr txBox="1"/>
          <p:nvPr/>
        </p:nvSpPr>
        <p:spPr>
          <a:xfrm>
            <a:off x="1113537" y="3944935"/>
            <a:ext cx="1080120" cy="369332"/>
          </a:xfrm>
          <a:prstGeom prst="rect">
            <a:avLst/>
          </a:prstGeom>
          <a:noFill/>
        </p:spPr>
        <p:txBody>
          <a:bodyPr wrap="square" rtlCol="0">
            <a:spAutoFit/>
          </a:bodyPr>
          <a:lstStyle/>
          <a:p>
            <a:r>
              <a:rPr lang="en-US" i="1" dirty="0">
                <a:latin typeface="+mj-lt"/>
              </a:rPr>
              <a:t>Z</a:t>
            </a:r>
            <a:r>
              <a:rPr lang="en-US" dirty="0"/>
              <a:t>=</a:t>
            </a:r>
            <a:r>
              <a:rPr lang="en-US" dirty="0">
                <a:latin typeface="+mj-lt"/>
              </a:rPr>
              <a:t>0.80</a:t>
            </a:r>
            <a:r>
              <a:rPr lang="en-US" dirty="0"/>
              <a:t>:</a:t>
            </a:r>
            <a:endParaRPr lang="en-CA" dirty="0"/>
          </a:p>
        </p:txBody>
      </p:sp>
      <p:sp>
        <p:nvSpPr>
          <p:cNvPr id="8" name="TextBox 7"/>
          <p:cNvSpPr txBox="1"/>
          <p:nvPr/>
        </p:nvSpPr>
        <p:spPr>
          <a:xfrm>
            <a:off x="1124000" y="5229200"/>
            <a:ext cx="1080120" cy="369332"/>
          </a:xfrm>
          <a:prstGeom prst="rect">
            <a:avLst/>
          </a:prstGeom>
          <a:noFill/>
        </p:spPr>
        <p:txBody>
          <a:bodyPr wrap="square" rtlCol="0">
            <a:spAutoFit/>
          </a:bodyPr>
          <a:lstStyle/>
          <a:p>
            <a:r>
              <a:rPr lang="en-US" dirty="0">
                <a:latin typeface="+mj-lt"/>
              </a:rPr>
              <a:t>Z=0.85:</a:t>
            </a:r>
            <a:endParaRPr lang="en-CA" dirty="0">
              <a:latin typeface="+mj-lt"/>
            </a:endParaRPr>
          </a:p>
        </p:txBody>
      </p:sp>
      <p:sp>
        <p:nvSpPr>
          <p:cNvPr id="10" name="Slide Number Placeholder 9"/>
          <p:cNvSpPr>
            <a:spLocks noGrp="1"/>
          </p:cNvSpPr>
          <p:nvPr>
            <p:ph type="sldNum" sz="quarter" idx="12"/>
          </p:nvPr>
        </p:nvSpPr>
        <p:spPr/>
        <p:txBody>
          <a:bodyPr/>
          <a:lstStyle/>
          <a:p>
            <a:fld id="{F979D778-5668-409F-BE61-8F31D5437AFC}" type="slidenum">
              <a:rPr lang="en-CA" smtClean="0"/>
              <a:t>38</a:t>
            </a:fld>
            <a:endParaRPr lang="en-CA"/>
          </a:p>
        </p:txBody>
      </p:sp>
    </p:spTree>
    <p:extLst>
      <p:ext uri="{BB962C8B-B14F-4D97-AF65-F5344CB8AC3E}">
        <p14:creationId xmlns:p14="http://schemas.microsoft.com/office/powerpoint/2010/main" val="3374240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062" y="930275"/>
            <a:ext cx="7772401" cy="1143000"/>
          </a:xfrm>
        </p:spPr>
        <p:txBody>
          <a:bodyPr/>
          <a:lstStyle/>
          <a:p>
            <a:r>
              <a:rPr lang="en-CA" dirty="0"/>
              <a:t>Test Set Ratios for different Z values</a:t>
            </a:r>
          </a:p>
        </p:txBody>
      </p:sp>
      <p:sp>
        <p:nvSpPr>
          <p:cNvPr id="3" name="Content Placeholder 2"/>
          <p:cNvSpPr>
            <a:spLocks noGrp="1"/>
          </p:cNvSpPr>
          <p:nvPr>
            <p:ph idx="1"/>
          </p:nvPr>
        </p:nvSpPr>
        <p:spPr>
          <a:xfrm>
            <a:off x="685800" y="2609384"/>
            <a:ext cx="7332663" cy="3653303"/>
          </a:xfrm>
        </p:spPr>
        <p:txBody>
          <a:bodyPr/>
          <a:lstStyle/>
          <a:p>
            <a:pPr marL="0" indent="0">
              <a:buNone/>
            </a:pPr>
            <a:r>
              <a:rPr lang="en-CA" dirty="0"/>
              <a:t> </a:t>
            </a:r>
          </a:p>
        </p:txBody>
      </p:sp>
      <p:sp>
        <p:nvSpPr>
          <p:cNvPr id="5" name="Slide Number Placeholder 4"/>
          <p:cNvSpPr>
            <a:spLocks noGrp="1"/>
          </p:cNvSpPr>
          <p:nvPr>
            <p:ph type="sldNum" sz="quarter" idx="12"/>
          </p:nvPr>
        </p:nvSpPr>
        <p:spPr/>
        <p:txBody>
          <a:bodyPr/>
          <a:lstStyle/>
          <a:p>
            <a:fld id="{2E8C09BE-1715-42CA-A91A-E7B0E09A3015}" type="slidenum">
              <a:rPr lang="en-CA" smtClean="0"/>
              <a:t>39</a:t>
            </a:fld>
            <a:endParaRPr lang="en-CA"/>
          </a:p>
        </p:txBody>
      </p:sp>
      <p:graphicFrame>
        <p:nvGraphicFramePr>
          <p:cNvPr id="7" name="Table 6"/>
          <p:cNvGraphicFramePr>
            <a:graphicFrameLocks noGrp="1"/>
          </p:cNvGraphicFramePr>
          <p:nvPr>
            <p:extLst>
              <p:ext uri="{D42A27DB-BD31-4B8C-83A1-F6EECF244321}">
                <p14:modId xmlns:p14="http://schemas.microsoft.com/office/powerpoint/2010/main" val="3680281768"/>
              </p:ext>
            </p:extLst>
          </p:nvPr>
        </p:nvGraphicFramePr>
        <p:xfrm>
          <a:off x="1547666" y="2420890"/>
          <a:ext cx="6336703" cy="2579402"/>
        </p:xfrm>
        <a:graphic>
          <a:graphicData uri="http://schemas.openxmlformats.org/drawingml/2006/table">
            <a:tbl>
              <a:tblPr firstRow="1" firstCol="1" bandRow="1">
                <a:tableStyleId>{5940675A-B579-460E-94D1-54222C63F5DA}</a:tableStyleId>
              </a:tblPr>
              <a:tblGrid>
                <a:gridCol w="1928289">
                  <a:extLst>
                    <a:ext uri="{9D8B030D-6E8A-4147-A177-3AD203B41FA5}">
                      <a16:colId xmlns:a16="http://schemas.microsoft.com/office/drawing/2014/main" val="20000"/>
                    </a:ext>
                  </a:extLst>
                </a:gridCol>
                <a:gridCol w="1454839">
                  <a:extLst>
                    <a:ext uri="{9D8B030D-6E8A-4147-A177-3AD203B41FA5}">
                      <a16:colId xmlns:a16="http://schemas.microsoft.com/office/drawing/2014/main" val="20001"/>
                    </a:ext>
                  </a:extLst>
                </a:gridCol>
                <a:gridCol w="1399447">
                  <a:extLst>
                    <a:ext uri="{9D8B030D-6E8A-4147-A177-3AD203B41FA5}">
                      <a16:colId xmlns:a16="http://schemas.microsoft.com/office/drawing/2014/main" val="20002"/>
                    </a:ext>
                  </a:extLst>
                </a:gridCol>
                <a:gridCol w="1554128">
                  <a:extLst>
                    <a:ext uri="{9D8B030D-6E8A-4147-A177-3AD203B41FA5}">
                      <a16:colId xmlns:a16="http://schemas.microsoft.com/office/drawing/2014/main" val="20003"/>
                    </a:ext>
                  </a:extLst>
                </a:gridCol>
              </a:tblGrid>
              <a:tr h="353598">
                <a:tc>
                  <a:txBody>
                    <a:bodyPr/>
                    <a:lstStyle/>
                    <a:p>
                      <a:pPr indent="-156845" algn="ctr">
                        <a:lnSpc>
                          <a:spcPct val="106000"/>
                        </a:lnSpc>
                        <a:spcAft>
                          <a:spcPts val="0"/>
                        </a:spcAft>
                        <a:tabLst>
                          <a:tab pos="3838575" algn="l"/>
                        </a:tabLst>
                      </a:pPr>
                      <a:r>
                        <a:rPr lang="en-CA" sz="1600" dirty="0">
                          <a:effectLst/>
                          <a:latin typeface="+mj-lt"/>
                        </a:rPr>
                        <a:t> </a:t>
                      </a:r>
                      <a:endParaRPr lang="en-CA" sz="1600" dirty="0">
                        <a:effectLst/>
                        <a:latin typeface="+mj-lt"/>
                        <a:ea typeface="Calibri"/>
                        <a:cs typeface="Times New Roman"/>
                      </a:endParaRPr>
                    </a:p>
                  </a:txBody>
                  <a:tcPr marL="68580" marR="68580" marT="0" marB="0"/>
                </a:tc>
                <a:tc>
                  <a:txBody>
                    <a:bodyPr/>
                    <a:lstStyle/>
                    <a:p>
                      <a:pPr indent="-156845" algn="ctr">
                        <a:lnSpc>
                          <a:spcPct val="106000"/>
                        </a:lnSpc>
                        <a:spcAft>
                          <a:spcPts val="0"/>
                        </a:spcAft>
                        <a:tabLst>
                          <a:tab pos="3838575" algn="l"/>
                        </a:tabLst>
                      </a:pPr>
                      <a:r>
                        <a:rPr lang="en-CA" sz="1600" b="1" dirty="0">
                          <a:effectLst/>
                          <a:latin typeface="+mj-lt"/>
                        </a:rPr>
                        <a:t>Z = 0.75</a:t>
                      </a:r>
                      <a:endParaRPr lang="en-CA" sz="1600" b="1" dirty="0">
                        <a:effectLst/>
                        <a:latin typeface="+mj-lt"/>
                        <a:ea typeface="Calibri"/>
                        <a:cs typeface="Times New Roman"/>
                      </a:endParaRPr>
                    </a:p>
                  </a:txBody>
                  <a:tcPr marL="68580" marR="68580" marT="0" marB="0"/>
                </a:tc>
                <a:tc>
                  <a:txBody>
                    <a:bodyPr/>
                    <a:lstStyle/>
                    <a:p>
                      <a:pPr indent="-156845" algn="ctr">
                        <a:lnSpc>
                          <a:spcPct val="106000"/>
                        </a:lnSpc>
                        <a:spcAft>
                          <a:spcPts val="0"/>
                        </a:spcAft>
                        <a:tabLst>
                          <a:tab pos="3838575" algn="l"/>
                        </a:tabLst>
                      </a:pPr>
                      <a:r>
                        <a:rPr lang="en-CA" sz="1600" b="1" dirty="0">
                          <a:effectLst/>
                          <a:latin typeface="+mj-lt"/>
                        </a:rPr>
                        <a:t>Z = 0.80</a:t>
                      </a:r>
                      <a:endParaRPr lang="en-CA" sz="1600" b="1" dirty="0">
                        <a:effectLst/>
                        <a:latin typeface="+mj-lt"/>
                        <a:ea typeface="Calibri"/>
                        <a:cs typeface="Times New Roman"/>
                      </a:endParaRPr>
                    </a:p>
                  </a:txBody>
                  <a:tcPr marL="68580" marR="68580" marT="0" marB="0"/>
                </a:tc>
                <a:tc>
                  <a:txBody>
                    <a:bodyPr/>
                    <a:lstStyle/>
                    <a:p>
                      <a:pPr indent="-156845" algn="ctr">
                        <a:lnSpc>
                          <a:spcPct val="106000"/>
                        </a:lnSpc>
                        <a:spcAft>
                          <a:spcPts val="0"/>
                        </a:spcAft>
                        <a:tabLst>
                          <a:tab pos="3838575" algn="l"/>
                        </a:tabLst>
                      </a:pPr>
                      <a:r>
                        <a:rPr lang="en-CA" sz="1600" b="1" dirty="0">
                          <a:effectLst/>
                          <a:latin typeface="+mj-lt"/>
                        </a:rPr>
                        <a:t>Z = 0.85</a:t>
                      </a:r>
                      <a:endParaRPr lang="en-CA" sz="1600" b="1" dirty="0">
                        <a:effectLst/>
                        <a:latin typeface="+mj-lt"/>
                        <a:ea typeface="Calibri"/>
                        <a:cs typeface="Times New Roman"/>
                      </a:endParaRPr>
                    </a:p>
                  </a:txBody>
                  <a:tcPr marL="68580" marR="68580" marT="0" marB="0"/>
                </a:tc>
                <a:extLst>
                  <a:ext uri="{0D108BD9-81ED-4DB2-BD59-A6C34878D82A}">
                    <a16:rowId xmlns:a16="http://schemas.microsoft.com/office/drawing/2014/main" val="10000"/>
                  </a:ext>
                </a:extLst>
              </a:tr>
              <a:tr h="353598">
                <a:tc>
                  <a:txBody>
                    <a:bodyPr/>
                    <a:lstStyle/>
                    <a:p>
                      <a:pPr algn="ctr">
                        <a:lnSpc>
                          <a:spcPct val="106000"/>
                        </a:lnSpc>
                        <a:spcAft>
                          <a:spcPts val="0"/>
                        </a:spcAft>
                        <a:tabLst>
                          <a:tab pos="3838575" algn="l"/>
                        </a:tabLst>
                      </a:pPr>
                      <a:r>
                        <a:rPr lang="en-CA" sz="1600" dirty="0">
                          <a:effectLst/>
                          <a:latin typeface="+mj-lt"/>
                        </a:rPr>
                        <a:t>Accuracy</a:t>
                      </a:r>
                      <a:endParaRPr lang="en-CA" sz="1600" dirty="0">
                        <a:effectLst/>
                        <a:latin typeface="+mj-lt"/>
                        <a:ea typeface="Calibri"/>
                        <a:cs typeface="Times New Roman"/>
                      </a:endParaRPr>
                    </a:p>
                  </a:txBody>
                  <a:tcPr marL="68580" marR="68580" marT="0" marB="0"/>
                </a:tc>
                <a:tc>
                  <a:txBody>
                    <a:bodyPr/>
                    <a:lstStyle/>
                    <a:p>
                      <a:pPr indent="-156845" algn="ctr">
                        <a:lnSpc>
                          <a:spcPct val="106000"/>
                        </a:lnSpc>
                        <a:spcAft>
                          <a:spcPts val="0"/>
                        </a:spcAft>
                        <a:tabLst>
                          <a:tab pos="3838575" algn="l"/>
                        </a:tabLst>
                      </a:pPr>
                      <a:r>
                        <a:rPr lang="en-CA" sz="1600">
                          <a:effectLst/>
                          <a:latin typeface="+mj-lt"/>
                        </a:rPr>
                        <a:t>79.21%</a:t>
                      </a:r>
                      <a:endParaRPr lang="en-CA" sz="1600">
                        <a:effectLst/>
                        <a:latin typeface="+mj-lt"/>
                        <a:ea typeface="Calibri"/>
                        <a:cs typeface="Times New Roman"/>
                      </a:endParaRPr>
                    </a:p>
                  </a:txBody>
                  <a:tcPr marL="68580" marR="68580" marT="0" marB="0"/>
                </a:tc>
                <a:tc>
                  <a:txBody>
                    <a:bodyPr/>
                    <a:lstStyle/>
                    <a:p>
                      <a:pPr indent="-156845" algn="ctr">
                        <a:lnSpc>
                          <a:spcPct val="106000"/>
                        </a:lnSpc>
                        <a:spcAft>
                          <a:spcPts val="0"/>
                        </a:spcAft>
                        <a:tabLst>
                          <a:tab pos="3838575" algn="l"/>
                        </a:tabLst>
                      </a:pPr>
                      <a:r>
                        <a:rPr lang="en-CA" sz="1600">
                          <a:effectLst/>
                          <a:latin typeface="+mj-lt"/>
                        </a:rPr>
                        <a:t>63.47%</a:t>
                      </a:r>
                      <a:endParaRPr lang="en-CA" sz="1600">
                        <a:effectLst/>
                        <a:latin typeface="+mj-lt"/>
                        <a:ea typeface="Calibri"/>
                        <a:cs typeface="Times New Roman"/>
                      </a:endParaRPr>
                    </a:p>
                  </a:txBody>
                  <a:tcPr marL="68580" marR="68580" marT="0" marB="0"/>
                </a:tc>
                <a:tc>
                  <a:txBody>
                    <a:bodyPr/>
                    <a:lstStyle/>
                    <a:p>
                      <a:pPr indent="-156845" algn="ctr">
                        <a:lnSpc>
                          <a:spcPct val="106000"/>
                        </a:lnSpc>
                        <a:spcAft>
                          <a:spcPts val="0"/>
                        </a:spcAft>
                        <a:tabLst>
                          <a:tab pos="3838575" algn="l"/>
                        </a:tabLst>
                      </a:pPr>
                      <a:r>
                        <a:rPr lang="en-CA" sz="1600">
                          <a:effectLst/>
                          <a:latin typeface="+mj-lt"/>
                        </a:rPr>
                        <a:t>42.80%</a:t>
                      </a:r>
                      <a:endParaRPr lang="en-CA" sz="1600">
                        <a:effectLst/>
                        <a:latin typeface="+mj-lt"/>
                        <a:ea typeface="Calibri"/>
                        <a:cs typeface="Times New Roman"/>
                      </a:endParaRPr>
                    </a:p>
                  </a:txBody>
                  <a:tcPr marL="68580" marR="68580" marT="0" marB="0"/>
                </a:tc>
                <a:extLst>
                  <a:ext uri="{0D108BD9-81ED-4DB2-BD59-A6C34878D82A}">
                    <a16:rowId xmlns:a16="http://schemas.microsoft.com/office/drawing/2014/main" val="10001"/>
                  </a:ext>
                </a:extLst>
              </a:tr>
              <a:tr h="444930">
                <a:tc>
                  <a:txBody>
                    <a:bodyPr/>
                    <a:lstStyle/>
                    <a:p>
                      <a:pPr algn="ctr">
                        <a:lnSpc>
                          <a:spcPct val="106000"/>
                        </a:lnSpc>
                        <a:spcAft>
                          <a:spcPts val="0"/>
                        </a:spcAft>
                        <a:tabLst>
                          <a:tab pos="3838575" algn="l"/>
                        </a:tabLst>
                      </a:pPr>
                      <a:r>
                        <a:rPr lang="en-CA" sz="1600" dirty="0">
                          <a:effectLst/>
                          <a:latin typeface="+mj-lt"/>
                        </a:rPr>
                        <a:t>True Positive Rate</a:t>
                      </a:r>
                      <a:endParaRPr lang="en-CA" sz="1600" dirty="0">
                        <a:effectLst/>
                        <a:latin typeface="+mj-lt"/>
                        <a:ea typeface="Calibri"/>
                        <a:cs typeface="Times New Roman"/>
                      </a:endParaRPr>
                    </a:p>
                  </a:txBody>
                  <a:tcPr marL="68580" marR="68580" marT="0" marB="0"/>
                </a:tc>
                <a:tc>
                  <a:txBody>
                    <a:bodyPr/>
                    <a:lstStyle/>
                    <a:p>
                      <a:pPr indent="-156845" algn="ctr">
                        <a:lnSpc>
                          <a:spcPct val="106000"/>
                        </a:lnSpc>
                        <a:spcAft>
                          <a:spcPts val="0"/>
                        </a:spcAft>
                        <a:tabLst>
                          <a:tab pos="3838575" algn="l"/>
                        </a:tabLst>
                      </a:pPr>
                      <a:r>
                        <a:rPr lang="en-CA" sz="1600" dirty="0">
                          <a:effectLst/>
                          <a:latin typeface="+mj-lt"/>
                        </a:rPr>
                        <a:t>94.48%</a:t>
                      </a:r>
                      <a:endParaRPr lang="en-CA" sz="1600" dirty="0">
                        <a:effectLst/>
                        <a:latin typeface="+mj-lt"/>
                        <a:ea typeface="Calibri"/>
                        <a:cs typeface="Times New Roman"/>
                      </a:endParaRPr>
                    </a:p>
                  </a:txBody>
                  <a:tcPr marL="68580" marR="68580" marT="0" marB="0"/>
                </a:tc>
                <a:tc>
                  <a:txBody>
                    <a:bodyPr/>
                    <a:lstStyle/>
                    <a:p>
                      <a:pPr indent="-156845" algn="ctr">
                        <a:lnSpc>
                          <a:spcPct val="106000"/>
                        </a:lnSpc>
                        <a:spcAft>
                          <a:spcPts val="0"/>
                        </a:spcAft>
                        <a:tabLst>
                          <a:tab pos="3838575" algn="l"/>
                        </a:tabLst>
                      </a:pPr>
                      <a:r>
                        <a:rPr lang="en-CA" sz="1600" dirty="0">
                          <a:effectLst/>
                          <a:latin typeface="+mj-lt"/>
                        </a:rPr>
                        <a:t>67.39%</a:t>
                      </a:r>
                      <a:endParaRPr lang="en-CA" sz="1600" dirty="0">
                        <a:effectLst/>
                        <a:latin typeface="+mj-lt"/>
                        <a:ea typeface="Calibri"/>
                        <a:cs typeface="Times New Roman"/>
                      </a:endParaRPr>
                    </a:p>
                  </a:txBody>
                  <a:tcPr marL="68580" marR="68580" marT="0" marB="0"/>
                </a:tc>
                <a:tc>
                  <a:txBody>
                    <a:bodyPr/>
                    <a:lstStyle/>
                    <a:p>
                      <a:pPr indent="-156845" algn="ctr">
                        <a:lnSpc>
                          <a:spcPct val="106000"/>
                        </a:lnSpc>
                        <a:spcAft>
                          <a:spcPts val="0"/>
                        </a:spcAft>
                        <a:tabLst>
                          <a:tab pos="3838575" algn="l"/>
                        </a:tabLst>
                      </a:pPr>
                      <a:r>
                        <a:rPr lang="en-CA" sz="1600" dirty="0">
                          <a:effectLst/>
                          <a:latin typeface="+mj-lt"/>
                        </a:rPr>
                        <a:t>34.89%</a:t>
                      </a:r>
                      <a:endParaRPr lang="en-CA" sz="1600" dirty="0">
                        <a:effectLst/>
                        <a:latin typeface="+mj-lt"/>
                        <a:ea typeface="Calibri"/>
                        <a:cs typeface="Times New Roman"/>
                      </a:endParaRPr>
                    </a:p>
                  </a:txBody>
                  <a:tcPr marL="68580" marR="68580" marT="0" marB="0"/>
                </a:tc>
                <a:extLst>
                  <a:ext uri="{0D108BD9-81ED-4DB2-BD59-A6C34878D82A}">
                    <a16:rowId xmlns:a16="http://schemas.microsoft.com/office/drawing/2014/main" val="10002"/>
                  </a:ext>
                </a:extLst>
              </a:tr>
              <a:tr h="360040">
                <a:tc>
                  <a:txBody>
                    <a:bodyPr/>
                    <a:lstStyle/>
                    <a:p>
                      <a:pPr algn="ctr">
                        <a:lnSpc>
                          <a:spcPct val="106000"/>
                        </a:lnSpc>
                        <a:spcAft>
                          <a:spcPts val="0"/>
                        </a:spcAft>
                        <a:tabLst>
                          <a:tab pos="3838575" algn="l"/>
                        </a:tabLst>
                      </a:pPr>
                      <a:r>
                        <a:rPr lang="en-CA" sz="1600">
                          <a:effectLst/>
                          <a:latin typeface="+mj-lt"/>
                        </a:rPr>
                        <a:t>True Negative Rate</a:t>
                      </a:r>
                      <a:endParaRPr lang="en-CA" sz="1600">
                        <a:effectLst/>
                        <a:latin typeface="+mj-lt"/>
                        <a:ea typeface="Calibri"/>
                        <a:cs typeface="Times New Roman"/>
                      </a:endParaRPr>
                    </a:p>
                  </a:txBody>
                  <a:tcPr marL="68580" marR="68580" marT="0" marB="0"/>
                </a:tc>
                <a:tc>
                  <a:txBody>
                    <a:bodyPr/>
                    <a:lstStyle/>
                    <a:p>
                      <a:pPr indent="-156845" algn="ctr">
                        <a:lnSpc>
                          <a:spcPct val="106000"/>
                        </a:lnSpc>
                        <a:spcAft>
                          <a:spcPts val="0"/>
                        </a:spcAft>
                        <a:tabLst>
                          <a:tab pos="3838575" algn="l"/>
                        </a:tabLst>
                      </a:pPr>
                      <a:r>
                        <a:rPr lang="en-CA" sz="1600" dirty="0">
                          <a:effectLst/>
                          <a:latin typeface="+mj-lt"/>
                        </a:rPr>
                        <a:t>9.07%</a:t>
                      </a:r>
                      <a:endParaRPr lang="en-CA" sz="1600" dirty="0">
                        <a:effectLst/>
                        <a:latin typeface="+mj-lt"/>
                        <a:ea typeface="Calibri"/>
                        <a:cs typeface="Times New Roman"/>
                      </a:endParaRPr>
                    </a:p>
                  </a:txBody>
                  <a:tcPr marL="68580" marR="68580" marT="0" marB="0"/>
                </a:tc>
                <a:tc>
                  <a:txBody>
                    <a:bodyPr/>
                    <a:lstStyle/>
                    <a:p>
                      <a:pPr indent="-156845" algn="ctr">
                        <a:lnSpc>
                          <a:spcPct val="106000"/>
                        </a:lnSpc>
                        <a:spcAft>
                          <a:spcPts val="0"/>
                        </a:spcAft>
                        <a:tabLst>
                          <a:tab pos="3838575" algn="l"/>
                        </a:tabLst>
                      </a:pPr>
                      <a:r>
                        <a:rPr lang="en-CA" sz="1600">
                          <a:effectLst/>
                          <a:latin typeface="+mj-lt"/>
                        </a:rPr>
                        <a:t>45.46%</a:t>
                      </a:r>
                      <a:endParaRPr lang="en-CA" sz="1600">
                        <a:effectLst/>
                        <a:latin typeface="+mj-lt"/>
                        <a:ea typeface="Calibri"/>
                        <a:cs typeface="Times New Roman"/>
                      </a:endParaRPr>
                    </a:p>
                  </a:txBody>
                  <a:tcPr marL="68580" marR="68580" marT="0" marB="0"/>
                </a:tc>
                <a:tc>
                  <a:txBody>
                    <a:bodyPr/>
                    <a:lstStyle/>
                    <a:p>
                      <a:pPr indent="-156845" algn="ctr">
                        <a:lnSpc>
                          <a:spcPct val="106000"/>
                        </a:lnSpc>
                        <a:spcAft>
                          <a:spcPts val="0"/>
                        </a:spcAft>
                        <a:tabLst>
                          <a:tab pos="3838575" algn="l"/>
                        </a:tabLst>
                      </a:pPr>
                      <a:r>
                        <a:rPr lang="en-CA" sz="1600">
                          <a:effectLst/>
                          <a:latin typeface="+mj-lt"/>
                        </a:rPr>
                        <a:t>79.11%</a:t>
                      </a:r>
                      <a:endParaRPr lang="en-CA" sz="1600">
                        <a:effectLst/>
                        <a:latin typeface="+mj-lt"/>
                        <a:ea typeface="Calibri"/>
                        <a:cs typeface="Times New Roman"/>
                      </a:endParaRPr>
                    </a:p>
                  </a:txBody>
                  <a:tcPr marL="68580" marR="68580" marT="0" marB="0"/>
                </a:tc>
                <a:extLst>
                  <a:ext uri="{0D108BD9-81ED-4DB2-BD59-A6C34878D82A}">
                    <a16:rowId xmlns:a16="http://schemas.microsoft.com/office/drawing/2014/main" val="10003"/>
                  </a:ext>
                </a:extLst>
              </a:tr>
              <a:tr h="360040">
                <a:tc>
                  <a:txBody>
                    <a:bodyPr/>
                    <a:lstStyle/>
                    <a:p>
                      <a:pPr algn="ctr">
                        <a:lnSpc>
                          <a:spcPct val="106000"/>
                        </a:lnSpc>
                        <a:spcAft>
                          <a:spcPts val="0"/>
                        </a:spcAft>
                        <a:tabLst>
                          <a:tab pos="3838575" algn="l"/>
                        </a:tabLst>
                      </a:pPr>
                      <a:r>
                        <a:rPr lang="en-CA" sz="1600">
                          <a:effectLst/>
                          <a:latin typeface="+mj-lt"/>
                        </a:rPr>
                        <a:t>False Positive Rate</a:t>
                      </a:r>
                      <a:endParaRPr lang="en-CA" sz="1600">
                        <a:effectLst/>
                        <a:latin typeface="+mj-lt"/>
                        <a:ea typeface="Calibri"/>
                        <a:cs typeface="Times New Roman"/>
                      </a:endParaRPr>
                    </a:p>
                  </a:txBody>
                  <a:tcPr marL="68580" marR="68580" marT="0" marB="0"/>
                </a:tc>
                <a:tc>
                  <a:txBody>
                    <a:bodyPr/>
                    <a:lstStyle/>
                    <a:p>
                      <a:pPr indent="-156845" algn="ctr">
                        <a:lnSpc>
                          <a:spcPct val="106000"/>
                        </a:lnSpc>
                        <a:spcAft>
                          <a:spcPts val="0"/>
                        </a:spcAft>
                        <a:tabLst>
                          <a:tab pos="3838575" algn="l"/>
                        </a:tabLst>
                      </a:pPr>
                      <a:r>
                        <a:rPr lang="en-CA" sz="1600">
                          <a:effectLst/>
                          <a:latin typeface="+mj-lt"/>
                        </a:rPr>
                        <a:t>90.93%</a:t>
                      </a:r>
                      <a:endParaRPr lang="en-CA" sz="1600">
                        <a:effectLst/>
                        <a:latin typeface="+mj-lt"/>
                        <a:ea typeface="Calibri"/>
                        <a:cs typeface="Times New Roman"/>
                      </a:endParaRPr>
                    </a:p>
                  </a:txBody>
                  <a:tcPr marL="68580" marR="68580" marT="0" marB="0"/>
                </a:tc>
                <a:tc>
                  <a:txBody>
                    <a:bodyPr/>
                    <a:lstStyle/>
                    <a:p>
                      <a:pPr indent="-156845" algn="ctr">
                        <a:lnSpc>
                          <a:spcPct val="106000"/>
                        </a:lnSpc>
                        <a:spcAft>
                          <a:spcPts val="0"/>
                        </a:spcAft>
                        <a:tabLst>
                          <a:tab pos="3838575" algn="l"/>
                        </a:tabLst>
                      </a:pPr>
                      <a:r>
                        <a:rPr lang="en-CA" sz="1600" dirty="0">
                          <a:effectLst/>
                          <a:latin typeface="+mj-lt"/>
                        </a:rPr>
                        <a:t>54.54%</a:t>
                      </a:r>
                      <a:endParaRPr lang="en-CA" sz="1600" dirty="0">
                        <a:effectLst/>
                        <a:latin typeface="+mj-lt"/>
                        <a:ea typeface="Calibri"/>
                        <a:cs typeface="Times New Roman"/>
                      </a:endParaRPr>
                    </a:p>
                  </a:txBody>
                  <a:tcPr marL="68580" marR="68580" marT="0" marB="0"/>
                </a:tc>
                <a:tc>
                  <a:txBody>
                    <a:bodyPr/>
                    <a:lstStyle/>
                    <a:p>
                      <a:pPr indent="-156845" algn="ctr">
                        <a:lnSpc>
                          <a:spcPct val="106000"/>
                        </a:lnSpc>
                        <a:spcAft>
                          <a:spcPts val="0"/>
                        </a:spcAft>
                        <a:tabLst>
                          <a:tab pos="3838575" algn="l"/>
                        </a:tabLst>
                      </a:pPr>
                      <a:r>
                        <a:rPr lang="en-CA" sz="1600">
                          <a:effectLst/>
                          <a:latin typeface="+mj-lt"/>
                        </a:rPr>
                        <a:t>20.89%</a:t>
                      </a:r>
                      <a:endParaRPr lang="en-CA" sz="1600">
                        <a:effectLst/>
                        <a:latin typeface="+mj-lt"/>
                        <a:ea typeface="Calibri"/>
                        <a:cs typeface="Times New Roman"/>
                      </a:endParaRPr>
                    </a:p>
                  </a:txBody>
                  <a:tcPr marL="68580" marR="68580" marT="0" marB="0"/>
                </a:tc>
                <a:extLst>
                  <a:ext uri="{0D108BD9-81ED-4DB2-BD59-A6C34878D82A}">
                    <a16:rowId xmlns:a16="http://schemas.microsoft.com/office/drawing/2014/main" val="10004"/>
                  </a:ext>
                </a:extLst>
              </a:tr>
              <a:tr h="353598">
                <a:tc>
                  <a:txBody>
                    <a:bodyPr/>
                    <a:lstStyle/>
                    <a:p>
                      <a:pPr algn="ctr">
                        <a:lnSpc>
                          <a:spcPct val="106000"/>
                        </a:lnSpc>
                        <a:spcAft>
                          <a:spcPts val="0"/>
                        </a:spcAft>
                        <a:tabLst>
                          <a:tab pos="3838575" algn="l"/>
                        </a:tabLst>
                      </a:pPr>
                      <a:r>
                        <a:rPr lang="en-CA" sz="1600" dirty="0">
                          <a:effectLst/>
                          <a:latin typeface="+mj-lt"/>
                        </a:rPr>
                        <a:t>Precision</a:t>
                      </a:r>
                      <a:endParaRPr lang="en-CA" sz="1600" dirty="0">
                        <a:effectLst/>
                        <a:latin typeface="+mj-lt"/>
                        <a:ea typeface="Calibri"/>
                        <a:cs typeface="Times New Roman"/>
                      </a:endParaRPr>
                    </a:p>
                  </a:txBody>
                  <a:tcPr marL="68580" marR="68580" marT="0" marB="0"/>
                </a:tc>
                <a:tc>
                  <a:txBody>
                    <a:bodyPr/>
                    <a:lstStyle/>
                    <a:p>
                      <a:pPr indent="-156845" algn="ctr">
                        <a:lnSpc>
                          <a:spcPct val="106000"/>
                        </a:lnSpc>
                        <a:spcAft>
                          <a:spcPts val="0"/>
                        </a:spcAft>
                        <a:tabLst>
                          <a:tab pos="3838575" algn="l"/>
                        </a:tabLst>
                      </a:pPr>
                      <a:r>
                        <a:rPr lang="en-CA" sz="1600" dirty="0">
                          <a:effectLst/>
                          <a:latin typeface="+mj-lt"/>
                        </a:rPr>
                        <a:t>82.67%</a:t>
                      </a:r>
                      <a:endParaRPr lang="en-CA" sz="1600" dirty="0">
                        <a:effectLst/>
                        <a:latin typeface="+mj-lt"/>
                        <a:ea typeface="Calibri"/>
                        <a:cs typeface="Times New Roman"/>
                      </a:endParaRPr>
                    </a:p>
                  </a:txBody>
                  <a:tcPr marL="68580" marR="68580" marT="0" marB="0"/>
                </a:tc>
                <a:tc>
                  <a:txBody>
                    <a:bodyPr/>
                    <a:lstStyle/>
                    <a:p>
                      <a:pPr indent="-156845" algn="ctr">
                        <a:lnSpc>
                          <a:spcPct val="106000"/>
                        </a:lnSpc>
                        <a:spcAft>
                          <a:spcPts val="0"/>
                        </a:spcAft>
                        <a:tabLst>
                          <a:tab pos="3838575" algn="l"/>
                        </a:tabLst>
                      </a:pPr>
                      <a:r>
                        <a:rPr lang="en-CA" sz="1600" dirty="0">
                          <a:effectLst/>
                          <a:latin typeface="+mj-lt"/>
                        </a:rPr>
                        <a:t>85.02%</a:t>
                      </a:r>
                      <a:endParaRPr lang="en-CA" sz="1600" dirty="0">
                        <a:effectLst/>
                        <a:latin typeface="+mj-lt"/>
                        <a:ea typeface="Calibri"/>
                        <a:cs typeface="Times New Roman"/>
                      </a:endParaRPr>
                    </a:p>
                  </a:txBody>
                  <a:tcPr marL="68580" marR="68580" marT="0" marB="0"/>
                </a:tc>
                <a:tc>
                  <a:txBody>
                    <a:bodyPr/>
                    <a:lstStyle/>
                    <a:p>
                      <a:pPr indent="-156845" algn="ctr">
                        <a:lnSpc>
                          <a:spcPct val="106000"/>
                        </a:lnSpc>
                        <a:spcAft>
                          <a:spcPts val="0"/>
                        </a:spcAft>
                        <a:tabLst>
                          <a:tab pos="3838575" algn="l"/>
                        </a:tabLst>
                      </a:pPr>
                      <a:r>
                        <a:rPr lang="en-CA" sz="1600" dirty="0">
                          <a:effectLst/>
                          <a:latin typeface="+mj-lt"/>
                        </a:rPr>
                        <a:t>88.47%</a:t>
                      </a:r>
                      <a:endParaRPr lang="en-CA" sz="1600" dirty="0">
                        <a:effectLst/>
                        <a:latin typeface="+mj-lt"/>
                        <a:ea typeface="Calibri"/>
                        <a:cs typeface="Times New Roman"/>
                      </a:endParaRPr>
                    </a:p>
                  </a:txBody>
                  <a:tcPr marL="68580" marR="68580" marT="0" marB="0"/>
                </a:tc>
                <a:extLst>
                  <a:ext uri="{0D108BD9-81ED-4DB2-BD59-A6C34878D82A}">
                    <a16:rowId xmlns:a16="http://schemas.microsoft.com/office/drawing/2014/main" val="10005"/>
                  </a:ext>
                </a:extLst>
              </a:tr>
              <a:tr h="353598">
                <a:tc>
                  <a:txBody>
                    <a:bodyPr/>
                    <a:lstStyle/>
                    <a:p>
                      <a:pPr algn="ctr">
                        <a:lnSpc>
                          <a:spcPct val="106000"/>
                        </a:lnSpc>
                        <a:spcAft>
                          <a:spcPts val="0"/>
                        </a:spcAft>
                        <a:tabLst>
                          <a:tab pos="3838575" algn="l"/>
                        </a:tabLst>
                      </a:pPr>
                      <a:r>
                        <a:rPr lang="en-US" sz="1600" dirty="0">
                          <a:effectLst/>
                          <a:latin typeface="+mj-lt"/>
                          <a:ea typeface="Calibri"/>
                          <a:cs typeface="Times New Roman"/>
                        </a:rPr>
                        <a:t>F-score</a:t>
                      </a:r>
                      <a:endParaRPr lang="en-CA" sz="1600" dirty="0">
                        <a:effectLst/>
                        <a:latin typeface="+mj-lt"/>
                        <a:ea typeface="Calibri"/>
                        <a:cs typeface="Times New Roman"/>
                      </a:endParaRPr>
                    </a:p>
                  </a:txBody>
                  <a:tcPr marL="68580" marR="68580" marT="0" marB="0"/>
                </a:tc>
                <a:tc>
                  <a:txBody>
                    <a:bodyPr/>
                    <a:lstStyle/>
                    <a:p>
                      <a:pPr indent="-156845" algn="ctr">
                        <a:lnSpc>
                          <a:spcPct val="106000"/>
                        </a:lnSpc>
                        <a:spcAft>
                          <a:spcPts val="0"/>
                        </a:spcAft>
                        <a:tabLst>
                          <a:tab pos="3838575" algn="l"/>
                        </a:tabLst>
                      </a:pPr>
                      <a:r>
                        <a:rPr lang="en-US" sz="1600" dirty="0">
                          <a:effectLst/>
                          <a:latin typeface="+mj-lt"/>
                          <a:ea typeface="Calibri"/>
                          <a:cs typeface="Times New Roman"/>
                        </a:rPr>
                        <a:t>88.18%</a:t>
                      </a:r>
                      <a:endParaRPr lang="en-CA" sz="1600" dirty="0">
                        <a:effectLst/>
                        <a:latin typeface="+mj-lt"/>
                        <a:ea typeface="Calibri"/>
                        <a:cs typeface="Times New Roman"/>
                      </a:endParaRPr>
                    </a:p>
                  </a:txBody>
                  <a:tcPr marL="68580" marR="68580" marT="0" marB="0"/>
                </a:tc>
                <a:tc>
                  <a:txBody>
                    <a:bodyPr/>
                    <a:lstStyle/>
                    <a:p>
                      <a:pPr indent="-156845" algn="ctr">
                        <a:lnSpc>
                          <a:spcPct val="106000"/>
                        </a:lnSpc>
                        <a:spcAft>
                          <a:spcPts val="0"/>
                        </a:spcAft>
                        <a:tabLst>
                          <a:tab pos="3838575" algn="l"/>
                        </a:tabLst>
                      </a:pPr>
                      <a:r>
                        <a:rPr lang="en-US" sz="1600" dirty="0">
                          <a:effectLst/>
                          <a:latin typeface="+mj-lt"/>
                          <a:ea typeface="Calibri"/>
                          <a:cs typeface="Times New Roman"/>
                        </a:rPr>
                        <a:t>75.19%</a:t>
                      </a:r>
                      <a:endParaRPr lang="en-CA" sz="1600" dirty="0">
                        <a:effectLst/>
                        <a:latin typeface="+mj-lt"/>
                        <a:ea typeface="Calibri"/>
                        <a:cs typeface="Times New Roman"/>
                      </a:endParaRPr>
                    </a:p>
                  </a:txBody>
                  <a:tcPr marL="68580" marR="68580" marT="0" marB="0"/>
                </a:tc>
                <a:tc>
                  <a:txBody>
                    <a:bodyPr/>
                    <a:lstStyle/>
                    <a:p>
                      <a:pPr indent="-156845" algn="ctr">
                        <a:lnSpc>
                          <a:spcPct val="106000"/>
                        </a:lnSpc>
                        <a:spcAft>
                          <a:spcPts val="0"/>
                        </a:spcAft>
                        <a:tabLst>
                          <a:tab pos="3838575" algn="l"/>
                        </a:tabLst>
                      </a:pPr>
                      <a:r>
                        <a:rPr lang="en-US" sz="1600" dirty="0">
                          <a:effectLst/>
                          <a:latin typeface="+mj-lt"/>
                          <a:ea typeface="Calibri"/>
                          <a:cs typeface="Times New Roman"/>
                        </a:rPr>
                        <a:t>50.04%</a:t>
                      </a:r>
                      <a:endParaRPr lang="en-CA" sz="1600" dirty="0">
                        <a:effectLst/>
                        <a:latin typeface="+mj-lt"/>
                        <a:ea typeface="Calibri"/>
                        <a:cs typeface="Times New Roman"/>
                      </a:endParaRPr>
                    </a:p>
                  </a:txBody>
                  <a:tcPr marL="68580" marR="68580" marT="0" marB="0"/>
                </a:tc>
                <a:extLst>
                  <a:ext uri="{0D108BD9-81ED-4DB2-BD59-A6C34878D82A}">
                    <a16:rowId xmlns:a16="http://schemas.microsoft.com/office/drawing/2014/main" val="4010082093"/>
                  </a:ext>
                </a:extLst>
              </a:tr>
            </a:tbl>
          </a:graphicData>
        </a:graphic>
      </p:graphicFrame>
    </p:spTree>
    <p:extLst>
      <p:ext uri="{BB962C8B-B14F-4D97-AF65-F5344CB8AC3E}">
        <p14:creationId xmlns:p14="http://schemas.microsoft.com/office/powerpoint/2010/main" val="2881984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Linear Regression </a:t>
            </a:r>
            <a:r>
              <a:rPr lang="en-CA" sz="2100" dirty="0"/>
              <a:t>continued</a:t>
            </a:r>
          </a:p>
        </p:txBody>
      </p:sp>
      <p:sp>
        <p:nvSpPr>
          <p:cNvPr id="3" name="Content Placeholder 2"/>
          <p:cNvSpPr>
            <a:spLocks noGrp="1"/>
          </p:cNvSpPr>
          <p:nvPr>
            <p:ph idx="1"/>
          </p:nvPr>
        </p:nvSpPr>
        <p:spPr>
          <a:xfrm>
            <a:off x="685800" y="2103437"/>
            <a:ext cx="7772400" cy="4114800"/>
          </a:xfrm>
        </p:spPr>
        <p:txBody>
          <a:bodyPr/>
          <a:lstStyle/>
          <a:p>
            <a:pPr marL="0" indent="0">
              <a:buNone/>
            </a:pPr>
            <a:r>
              <a:rPr lang="en-US" dirty="0"/>
              <a:t>Assume</a:t>
            </a:r>
            <a:r>
              <a:rPr lang="en-US" dirty="0">
                <a:latin typeface="+mj-lt"/>
              </a:rPr>
              <a:t> </a:t>
            </a:r>
            <a:r>
              <a:rPr lang="en-US" i="1" dirty="0">
                <a:latin typeface="+mj-lt"/>
              </a:rPr>
              <a:t>n</a:t>
            </a:r>
            <a:r>
              <a:rPr lang="en-US" dirty="0">
                <a:latin typeface="+mj-lt"/>
              </a:rPr>
              <a:t> </a:t>
            </a:r>
            <a:r>
              <a:rPr lang="en-US" dirty="0"/>
              <a:t>observations and </a:t>
            </a:r>
            <a:r>
              <a:rPr lang="en-US" i="1" dirty="0">
                <a:latin typeface="+mj-lt"/>
              </a:rPr>
              <a:t>m</a:t>
            </a:r>
            <a:r>
              <a:rPr lang="en-US" dirty="0">
                <a:latin typeface="+mj-lt"/>
              </a:rPr>
              <a:t> </a:t>
            </a:r>
            <a:r>
              <a:rPr lang="en-US" dirty="0"/>
              <a:t>features. Model is</a:t>
            </a:r>
            <a:endParaRPr lang="en-CA" dirty="0"/>
          </a:p>
          <a:p>
            <a:pPr marL="0" indent="0" algn="ctr">
              <a:buNone/>
            </a:pPr>
            <a:r>
              <a:rPr lang="en-CA" i="1" dirty="0">
                <a:latin typeface="+mj-lt"/>
              </a:rPr>
              <a:t>Y = a+b</a:t>
            </a:r>
            <a:r>
              <a:rPr lang="en-CA" baseline="-25000" dirty="0">
                <a:latin typeface="+mj-lt"/>
              </a:rPr>
              <a:t>1</a:t>
            </a:r>
            <a:r>
              <a:rPr lang="en-CA" i="1" dirty="0">
                <a:latin typeface="+mj-lt"/>
              </a:rPr>
              <a:t>X</a:t>
            </a:r>
            <a:r>
              <a:rPr lang="en-CA" baseline="-25000" dirty="0">
                <a:latin typeface="+mj-lt"/>
              </a:rPr>
              <a:t>1</a:t>
            </a:r>
            <a:r>
              <a:rPr lang="en-CA" i="1" dirty="0">
                <a:latin typeface="+mj-lt"/>
              </a:rPr>
              <a:t>+b</a:t>
            </a:r>
            <a:r>
              <a:rPr lang="en-CA" baseline="-25000" dirty="0">
                <a:latin typeface="+mj-lt"/>
              </a:rPr>
              <a:t>2</a:t>
            </a:r>
            <a:r>
              <a:rPr lang="en-CA" i="1" dirty="0">
                <a:latin typeface="+mj-lt"/>
              </a:rPr>
              <a:t>X</a:t>
            </a:r>
            <a:r>
              <a:rPr lang="en-CA" baseline="-25000" dirty="0">
                <a:latin typeface="+mj-lt"/>
              </a:rPr>
              <a:t>2</a:t>
            </a:r>
            <a:r>
              <a:rPr lang="en-CA" i="1" dirty="0">
                <a:latin typeface="+mj-lt"/>
              </a:rPr>
              <a:t>+….+</a:t>
            </a:r>
            <a:r>
              <a:rPr lang="en-CA" i="1" dirty="0" err="1">
                <a:latin typeface="+mj-lt"/>
              </a:rPr>
              <a:t>b</a:t>
            </a:r>
            <a:r>
              <a:rPr lang="en-CA" i="1" baseline="-25000" dirty="0" err="1">
                <a:latin typeface="+mj-lt"/>
              </a:rPr>
              <a:t>m</a:t>
            </a:r>
            <a:r>
              <a:rPr lang="en-CA" i="1" dirty="0" err="1">
                <a:latin typeface="+mj-lt"/>
              </a:rPr>
              <a:t>X</a:t>
            </a:r>
            <a:r>
              <a:rPr lang="en-CA" i="1" baseline="-25000" dirty="0" err="1">
                <a:latin typeface="+mj-lt"/>
              </a:rPr>
              <a:t>m</a:t>
            </a:r>
            <a:r>
              <a:rPr lang="en-CA" i="1" dirty="0" err="1">
                <a:latin typeface="+mj-lt"/>
              </a:rPr>
              <a:t>+</a:t>
            </a:r>
            <a:r>
              <a:rPr lang="en-CA" dirty="0" err="1">
                <a:latin typeface="Symbol" panose="05050102010706020507" pitchFamily="18" charset="2"/>
              </a:rPr>
              <a:t>e</a:t>
            </a:r>
            <a:endParaRPr lang="en-CA" dirty="0">
              <a:latin typeface="Symbol" panose="05050102010706020507" pitchFamily="18" charset="2"/>
            </a:endParaRPr>
          </a:p>
          <a:p>
            <a:pPr marL="0" indent="0">
              <a:buNone/>
            </a:pPr>
            <a:r>
              <a:rPr lang="en-CA" dirty="0"/>
              <a:t>Standard approach is to choose </a:t>
            </a:r>
            <a:r>
              <a:rPr lang="en-CA" i="1" dirty="0">
                <a:latin typeface="+mj-lt"/>
              </a:rPr>
              <a:t>a</a:t>
            </a:r>
            <a:r>
              <a:rPr lang="en-CA" dirty="0"/>
              <a:t> and the</a:t>
            </a:r>
            <a:r>
              <a:rPr lang="en-CA" i="1" dirty="0">
                <a:latin typeface="+mj-lt"/>
              </a:rPr>
              <a:t> b</a:t>
            </a:r>
            <a:r>
              <a:rPr lang="en-CA" i="1" baseline="-25000" dirty="0">
                <a:latin typeface="+mj-lt"/>
              </a:rPr>
              <a:t>i</a:t>
            </a:r>
            <a:r>
              <a:rPr lang="en-CA" i="1" dirty="0">
                <a:latin typeface="+mj-lt"/>
              </a:rPr>
              <a:t> </a:t>
            </a:r>
            <a:r>
              <a:rPr lang="en-CA" dirty="0"/>
              <a:t>to minimize the mean square error (</a:t>
            </a:r>
            <a:r>
              <a:rPr lang="en-CA" dirty="0" err="1"/>
              <a:t>mse</a:t>
            </a:r>
            <a:r>
              <a:rPr lang="en-CA" dirty="0"/>
              <a:t>). </a:t>
            </a:r>
          </a:p>
          <a:p>
            <a:pPr marL="0" indent="0">
              <a:buNone/>
            </a:pPr>
            <a:endParaRPr lang="en-CA" dirty="0">
              <a:latin typeface="+mj-lt"/>
            </a:endParaRPr>
          </a:p>
          <a:p>
            <a:pPr marL="0" indent="0">
              <a:buNone/>
            </a:pPr>
            <a:endParaRPr lang="en-CA" dirty="0">
              <a:latin typeface="+mj-lt"/>
            </a:endParaRPr>
          </a:p>
          <a:p>
            <a:pPr marL="0" indent="0">
              <a:buNone/>
            </a:pPr>
            <a:r>
              <a:rPr lang="en-CA" dirty="0"/>
              <a:t>This can be done analytically by inverting a matrix. Alternatively a numerical (gradient descent) method can be used</a:t>
            </a:r>
          </a:p>
          <a:p>
            <a:pPr marL="0" indent="0">
              <a:buNone/>
            </a:pPr>
            <a:endParaRPr lang="en-CA" dirty="0"/>
          </a:p>
        </p:txBody>
      </p:sp>
      <p:sp>
        <p:nvSpPr>
          <p:cNvPr id="5" name="Slide Number Placeholder 4"/>
          <p:cNvSpPr>
            <a:spLocks noGrp="1"/>
          </p:cNvSpPr>
          <p:nvPr>
            <p:ph type="sldNum" sz="quarter" idx="12"/>
          </p:nvPr>
        </p:nvSpPr>
        <p:spPr/>
        <p:txBody>
          <a:bodyPr/>
          <a:lstStyle/>
          <a:p>
            <a:fld id="{2E8C09BE-1715-42CA-A91A-E7B0E09A3015}" type="slidenum">
              <a:rPr lang="en-CA" smtClean="0"/>
              <a:t>4</a:t>
            </a:fld>
            <a:endParaRPr lang="en-CA"/>
          </a:p>
        </p:txBody>
      </p:sp>
      <p:graphicFrame>
        <p:nvGraphicFramePr>
          <p:cNvPr id="6" name="Object 5"/>
          <p:cNvGraphicFramePr>
            <a:graphicFrameLocks noChangeAspect="1"/>
          </p:cNvGraphicFramePr>
          <p:nvPr>
            <p:extLst>
              <p:ext uri="{D42A27DB-BD31-4B8C-83A1-F6EECF244321}">
                <p14:modId xmlns:p14="http://schemas.microsoft.com/office/powerpoint/2010/main" val="1229669149"/>
              </p:ext>
            </p:extLst>
          </p:nvPr>
        </p:nvGraphicFramePr>
        <p:xfrm>
          <a:off x="4229100" y="3353991"/>
          <a:ext cx="685800" cy="14882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0" name=""/>
                      <p:cNvPicPr/>
                      <p:nvPr/>
                    </p:nvPicPr>
                    <p:blipFill>
                      <a:blip r:embed="rId3"/>
                      <a:stretch>
                        <a:fillRect/>
                      </a:stretch>
                    </p:blipFill>
                    <p:spPr>
                      <a:xfrm>
                        <a:off x="4229100" y="3353991"/>
                        <a:ext cx="685800" cy="14882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7" name="Object 6"/>
              <p:cNvSpPr txBox="1"/>
              <p:nvPr/>
            </p:nvSpPr>
            <p:spPr>
              <a:xfrm>
                <a:off x="1577975" y="3668713"/>
                <a:ext cx="4494213" cy="663575"/>
              </a:xfrm>
              <a:prstGeom prst="rect">
                <a:avLst/>
              </a:prstGeom>
            </p:spPr>
            <p:txBody>
              <a:bodyPr>
                <a:normAutofit fontScale="62500" lnSpcReduction="20000"/>
              </a:bodyPr>
              <a:lstStyle/>
              <a:p>
                <a:pPr/>
                <a14:m>
                  <m:oMathPara xmlns:m="http://schemas.openxmlformats.org/officeDocument/2006/math">
                    <m:oMathParaPr>
                      <m:jc m:val="left"/>
                    </m:oMathParaPr>
                    <m:oMath xmlns:m="http://schemas.openxmlformats.org/officeDocument/2006/math">
                      <m:r>
                        <m:rPr>
                          <m:nor/>
                        </m:rPr>
                        <a:rPr lang="it-IT" i="0">
                          <a:solidFill>
                            <a:srgbClr val="000000"/>
                          </a:solidFill>
                          <a:latin typeface="Cambria Math" panose="02040503050406030204" pitchFamily="18" charset="0"/>
                        </a:rPr>
                        <m:t>mse</m:t>
                      </m:r>
                      <m:r>
                        <a:rPr lang="it-IT" i="1">
                          <a:solidFill>
                            <a:srgbClr val="000000"/>
                          </a:solidFill>
                          <a:latin typeface="Cambria Math" panose="02040503050406030204" pitchFamily="18" charset="0"/>
                        </a:rPr>
                        <m:t>=</m:t>
                      </m:r>
                      <m:f>
                        <m:fPr>
                          <m:ctrlPr>
                            <a:rPr lang="it-IT" i="1">
                              <a:solidFill>
                                <a:srgbClr val="000000"/>
                              </a:solidFill>
                              <a:latin typeface="Cambria Math" panose="02040503050406030204" pitchFamily="18" charset="0"/>
                            </a:rPr>
                          </m:ctrlPr>
                        </m:fPr>
                        <m:num>
                          <m:r>
                            <a:rPr lang="it-IT" i="1">
                              <a:solidFill>
                                <a:srgbClr val="000000"/>
                              </a:solidFill>
                              <a:latin typeface="Cambria Math" panose="02040503050406030204" pitchFamily="18" charset="0"/>
                            </a:rPr>
                            <m:t>1</m:t>
                          </m:r>
                        </m:num>
                        <m:den>
                          <m:r>
                            <a:rPr lang="it-IT" i="1">
                              <a:solidFill>
                                <a:srgbClr val="000000"/>
                              </a:solidFill>
                              <a:latin typeface="Cambria Math" panose="02040503050406030204" pitchFamily="18" charset="0"/>
                            </a:rPr>
                            <m:t>𝑛</m:t>
                          </m:r>
                        </m:den>
                      </m:f>
                      <m:sSup>
                        <m:sSupPr>
                          <m:ctrlPr>
                            <a:rPr lang="it-IT" i="1">
                              <a:solidFill>
                                <a:srgbClr val="000000"/>
                              </a:solidFill>
                              <a:latin typeface="Cambria Math" panose="02040503050406030204" pitchFamily="18" charset="0"/>
                            </a:rPr>
                          </m:ctrlPr>
                        </m:sSupPr>
                        <m:e>
                          <m:nary>
                            <m:naryPr>
                              <m:chr m:val="∑"/>
                              <m:ctrlPr>
                                <a:rPr lang="it-IT" i="1">
                                  <a:solidFill>
                                    <a:srgbClr val="000000"/>
                                  </a:solidFill>
                                  <a:latin typeface="Cambria Math" panose="02040503050406030204" pitchFamily="18" charset="0"/>
                                </a:rPr>
                              </m:ctrlPr>
                            </m:naryPr>
                            <m:sub>
                              <m:r>
                                <a:rPr lang="it-IT" i="1">
                                  <a:solidFill>
                                    <a:srgbClr val="000000"/>
                                  </a:solidFill>
                                  <a:latin typeface="Cambria Math" panose="02040503050406030204" pitchFamily="18" charset="0"/>
                                </a:rPr>
                                <m:t>𝑗</m:t>
                              </m:r>
                              <m:r>
                                <a:rPr lang="it-IT" i="1">
                                  <a:solidFill>
                                    <a:srgbClr val="000000"/>
                                  </a:solidFill>
                                  <a:latin typeface="Cambria Math" panose="02040503050406030204" pitchFamily="18" charset="0"/>
                                </a:rPr>
                                <m:t>=1</m:t>
                              </m:r>
                            </m:sub>
                            <m:sup>
                              <m:r>
                                <a:rPr lang="it-IT" i="1">
                                  <a:solidFill>
                                    <a:srgbClr val="000000"/>
                                  </a:solidFill>
                                  <a:latin typeface="Cambria Math" panose="02040503050406030204" pitchFamily="18" charset="0"/>
                                </a:rPr>
                                <m:t>𝑛</m:t>
                              </m:r>
                            </m:sup>
                            <m:e>
                              <m:d>
                                <m:dPr>
                                  <m:begChr m:val="["/>
                                  <m:endChr m:val="]"/>
                                  <m:ctrlPr>
                                    <a:rPr lang="it-IT" i="1">
                                      <a:solidFill>
                                        <a:srgbClr val="000000"/>
                                      </a:solidFill>
                                      <a:latin typeface="Cambria Math" panose="02040503050406030204" pitchFamily="18" charset="0"/>
                                    </a:rPr>
                                  </m:ctrlPr>
                                </m:dPr>
                                <m:e>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𝑌</m:t>
                                      </m:r>
                                    </m:e>
                                    <m:sub>
                                      <m:r>
                                        <a:rPr lang="it-IT" i="1">
                                          <a:solidFill>
                                            <a:srgbClr val="000000"/>
                                          </a:solidFill>
                                          <a:latin typeface="Cambria Math" panose="02040503050406030204" pitchFamily="18" charset="0"/>
                                        </a:rPr>
                                        <m:t>𝑗</m:t>
                                      </m:r>
                                    </m:sub>
                                  </m:sSub>
                                  <m:r>
                                    <a:rPr lang="it-IT" i="1">
                                      <a:solidFill>
                                        <a:srgbClr val="000000"/>
                                      </a:solidFill>
                                      <a:latin typeface="Cambria Math" panose="02040503050406030204" pitchFamily="18" charset="0"/>
                                    </a:rPr>
                                    <m:t>−</m:t>
                                  </m:r>
                                  <m:d>
                                    <m:dPr>
                                      <m:ctrlPr>
                                        <a:rPr lang="it-IT" i="1">
                                          <a:solidFill>
                                            <a:srgbClr val="000000"/>
                                          </a:solidFill>
                                          <a:latin typeface="Cambria Math" panose="02040503050406030204" pitchFamily="18" charset="0"/>
                                        </a:rPr>
                                      </m:ctrlPr>
                                    </m:dPr>
                                    <m:e>
                                      <m:r>
                                        <a:rPr lang="it-IT" i="1">
                                          <a:solidFill>
                                            <a:srgbClr val="000000"/>
                                          </a:solidFill>
                                          <a:latin typeface="Cambria Math" panose="02040503050406030204" pitchFamily="18" charset="0"/>
                                        </a:rPr>
                                        <m:t>𝑎</m:t>
                                      </m:r>
                                      <m:r>
                                        <a:rPr lang="it-IT" i="1">
                                          <a:solidFill>
                                            <a:srgbClr val="000000"/>
                                          </a:solidFill>
                                          <a:latin typeface="Cambria Math" panose="02040503050406030204" pitchFamily="18" charset="0"/>
                                        </a:rPr>
                                        <m:t>+</m:t>
                                      </m:r>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𝑏</m:t>
                                          </m:r>
                                        </m:e>
                                        <m:sub>
                                          <m:r>
                                            <a:rPr lang="it-IT" i="1">
                                              <a:solidFill>
                                                <a:srgbClr val="000000"/>
                                              </a:solidFill>
                                              <a:latin typeface="Cambria Math" panose="02040503050406030204" pitchFamily="18" charset="0"/>
                                            </a:rPr>
                                            <m:t>1</m:t>
                                          </m:r>
                                        </m:sub>
                                      </m:sSub>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𝑋</m:t>
                                          </m:r>
                                        </m:e>
                                        <m:sub>
                                          <m:r>
                                            <a:rPr lang="it-IT" i="1">
                                              <a:solidFill>
                                                <a:srgbClr val="000000"/>
                                              </a:solidFill>
                                              <a:latin typeface="Cambria Math" panose="02040503050406030204" pitchFamily="18" charset="0"/>
                                            </a:rPr>
                                            <m:t>1,</m:t>
                                          </m:r>
                                          <m:r>
                                            <a:rPr lang="it-IT" i="1">
                                              <a:solidFill>
                                                <a:srgbClr val="000000"/>
                                              </a:solidFill>
                                              <a:latin typeface="Cambria Math" panose="02040503050406030204" pitchFamily="18" charset="0"/>
                                            </a:rPr>
                                            <m:t>𝑗</m:t>
                                          </m:r>
                                        </m:sub>
                                      </m:sSub>
                                      <m:r>
                                        <a:rPr lang="it-IT" i="1">
                                          <a:solidFill>
                                            <a:srgbClr val="000000"/>
                                          </a:solidFill>
                                          <a:latin typeface="Cambria Math" panose="02040503050406030204" pitchFamily="18" charset="0"/>
                                        </a:rPr>
                                        <m:t>+</m:t>
                                      </m:r>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𝑏</m:t>
                                          </m:r>
                                        </m:e>
                                        <m:sub>
                                          <m:r>
                                            <a:rPr lang="it-IT" i="1">
                                              <a:solidFill>
                                                <a:srgbClr val="000000"/>
                                              </a:solidFill>
                                              <a:latin typeface="Cambria Math" panose="02040503050406030204" pitchFamily="18" charset="0"/>
                                            </a:rPr>
                                            <m:t>2</m:t>
                                          </m:r>
                                        </m:sub>
                                      </m:sSub>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𝑋</m:t>
                                          </m:r>
                                        </m:e>
                                        <m:sub>
                                          <m:r>
                                            <a:rPr lang="it-IT" i="1">
                                              <a:solidFill>
                                                <a:srgbClr val="000000"/>
                                              </a:solidFill>
                                              <a:latin typeface="Cambria Math" panose="02040503050406030204" pitchFamily="18" charset="0"/>
                                            </a:rPr>
                                            <m:t>2,</m:t>
                                          </m:r>
                                          <m:r>
                                            <a:rPr lang="it-IT" i="1">
                                              <a:solidFill>
                                                <a:srgbClr val="000000"/>
                                              </a:solidFill>
                                              <a:latin typeface="Cambria Math" panose="02040503050406030204" pitchFamily="18" charset="0"/>
                                            </a:rPr>
                                            <m:t>𝑗</m:t>
                                          </m:r>
                                        </m:sub>
                                      </m:sSub>
                                      <m:r>
                                        <a:rPr lang="it-IT" i="1">
                                          <a:solidFill>
                                            <a:srgbClr val="000000"/>
                                          </a:solidFill>
                                          <a:latin typeface="Cambria Math" panose="02040503050406030204" pitchFamily="18" charset="0"/>
                                        </a:rPr>
                                        <m:t>+...+</m:t>
                                      </m:r>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𝑏</m:t>
                                          </m:r>
                                        </m:e>
                                        <m:sub>
                                          <m:r>
                                            <a:rPr lang="it-IT" i="1">
                                              <a:solidFill>
                                                <a:srgbClr val="000000"/>
                                              </a:solidFill>
                                              <a:latin typeface="Cambria Math" panose="02040503050406030204" pitchFamily="18" charset="0"/>
                                            </a:rPr>
                                            <m:t>𝑚</m:t>
                                          </m:r>
                                        </m:sub>
                                      </m:sSub>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𝑋</m:t>
                                          </m:r>
                                        </m:e>
                                        <m:sub>
                                          <m:r>
                                            <a:rPr lang="it-IT" i="1">
                                              <a:solidFill>
                                                <a:srgbClr val="000000"/>
                                              </a:solidFill>
                                              <a:latin typeface="Cambria Math" panose="02040503050406030204" pitchFamily="18" charset="0"/>
                                            </a:rPr>
                                            <m:t>𝑚</m:t>
                                          </m:r>
                                          <m:r>
                                            <a:rPr lang="it-IT" i="1">
                                              <a:solidFill>
                                                <a:srgbClr val="000000"/>
                                              </a:solidFill>
                                              <a:latin typeface="Cambria Math" panose="02040503050406030204" pitchFamily="18" charset="0"/>
                                            </a:rPr>
                                            <m:t>,</m:t>
                                          </m:r>
                                          <m:r>
                                            <a:rPr lang="it-IT" i="1">
                                              <a:solidFill>
                                                <a:srgbClr val="000000"/>
                                              </a:solidFill>
                                              <a:latin typeface="Cambria Math" panose="02040503050406030204" pitchFamily="18" charset="0"/>
                                            </a:rPr>
                                            <m:t>𝑗</m:t>
                                          </m:r>
                                        </m:sub>
                                      </m:sSub>
                                    </m:e>
                                  </m:d>
                                </m:e>
                              </m:d>
                            </m:e>
                          </m:nary>
                        </m:e>
                        <m:sup>
                          <m:r>
                            <a:rPr lang="it-IT" i="1">
                              <a:solidFill>
                                <a:srgbClr val="000000"/>
                              </a:solidFill>
                              <a:latin typeface="Cambria Math" panose="02040503050406030204" pitchFamily="18" charset="0"/>
                            </a:rPr>
                            <m:t>2</m:t>
                          </m:r>
                        </m:sup>
                      </m:sSup>
                    </m:oMath>
                  </m:oMathPara>
                </a14:m>
                <a:endParaRPr lang="it-IT" dirty="0"/>
              </a:p>
            </p:txBody>
          </p:sp>
        </mc:Choice>
        <mc:Fallback xmlns="">
          <p:sp>
            <p:nvSpPr>
              <p:cNvPr id="7" name="Object 6"/>
              <p:cNvSpPr txBox="1">
                <a:spLocks noRot="1" noChangeAspect="1" noMove="1" noResize="1" noEditPoints="1" noAdjustHandles="1" noChangeArrowheads="1" noChangeShapeType="1" noTextEdit="1"/>
              </p:cNvSpPr>
              <p:nvPr/>
            </p:nvSpPr>
            <p:spPr>
              <a:xfrm>
                <a:off x="1577975" y="3668713"/>
                <a:ext cx="4494213" cy="663575"/>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871141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062" y="930275"/>
            <a:ext cx="8142361" cy="1143000"/>
          </a:xfrm>
        </p:spPr>
        <p:txBody>
          <a:bodyPr/>
          <a:lstStyle/>
          <a:p>
            <a:r>
              <a:rPr lang="en-CA" sz="2700" dirty="0"/>
              <a:t>As we change the Z criterion we get a ROC curve (receiver operating characteristics) curve</a:t>
            </a:r>
          </a:p>
        </p:txBody>
      </p:sp>
      <p:sp>
        <p:nvSpPr>
          <p:cNvPr id="5" name="Slide Number Placeholder 4"/>
          <p:cNvSpPr>
            <a:spLocks noGrp="1"/>
          </p:cNvSpPr>
          <p:nvPr>
            <p:ph type="sldNum" sz="quarter" idx="12"/>
          </p:nvPr>
        </p:nvSpPr>
        <p:spPr/>
        <p:txBody>
          <a:bodyPr/>
          <a:lstStyle/>
          <a:p>
            <a:fld id="{2E8C09BE-1715-42CA-A91A-E7B0E09A3015}" type="slidenum">
              <a:rPr lang="en-CA" smtClean="0"/>
              <a:t>40</a:t>
            </a:fld>
            <a:endParaRPr lang="en-CA"/>
          </a:p>
        </p:txBody>
      </p:sp>
      <p:sp>
        <p:nvSpPr>
          <p:cNvPr id="3" name="Content Placeholder 2"/>
          <p:cNvSpPr>
            <a:spLocks noGrp="1"/>
          </p:cNvSpPr>
          <p:nvPr>
            <p:ph idx="1"/>
          </p:nvPr>
        </p:nvSpPr>
        <p:spPr/>
        <p:txBody>
          <a:bodyPr/>
          <a:lstStyle/>
          <a:p>
            <a:pPr marL="0" indent="0">
              <a:buNone/>
            </a:pPr>
            <a:r>
              <a:rPr lang="en-US" dirty="0"/>
              <a:t> </a:t>
            </a:r>
            <a:endParaRPr lang="en-CA" dirty="0"/>
          </a:p>
        </p:txBody>
      </p:sp>
      <p:pic>
        <p:nvPicPr>
          <p:cNvPr id="6" name="Picture 5"/>
          <p:cNvPicPr>
            <a:picLocks noChangeAspect="1"/>
          </p:cNvPicPr>
          <p:nvPr/>
        </p:nvPicPr>
        <p:blipFill>
          <a:blip r:embed="rId2"/>
          <a:stretch>
            <a:fillRect/>
          </a:stretch>
        </p:blipFill>
        <p:spPr>
          <a:xfrm>
            <a:off x="1166926" y="2048760"/>
            <a:ext cx="6717441" cy="3977554"/>
          </a:xfrm>
          <a:prstGeom prst="rect">
            <a:avLst/>
          </a:prstGeom>
        </p:spPr>
      </p:pic>
    </p:spTree>
    <p:extLst>
      <p:ext uri="{BB962C8B-B14F-4D97-AF65-F5344CB8AC3E}">
        <p14:creationId xmlns:p14="http://schemas.microsoft.com/office/powerpoint/2010/main" val="13223566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Area Under Curve (AUC)</a:t>
            </a:r>
          </a:p>
        </p:txBody>
      </p:sp>
      <p:sp>
        <p:nvSpPr>
          <p:cNvPr id="3" name="Content Placeholder 2"/>
          <p:cNvSpPr>
            <a:spLocks noGrp="1"/>
          </p:cNvSpPr>
          <p:nvPr>
            <p:ph idx="1"/>
          </p:nvPr>
        </p:nvSpPr>
        <p:spPr/>
        <p:txBody>
          <a:bodyPr/>
          <a:lstStyle/>
          <a:p>
            <a:r>
              <a:rPr lang="en-CA" dirty="0"/>
              <a:t>The area under the curve is a popular way of summarizing the predictive ability of a model to estimate a binary variable</a:t>
            </a:r>
          </a:p>
          <a:p>
            <a:r>
              <a:rPr lang="en-CA" dirty="0"/>
              <a:t>When AUC =1 the model is perfect. </a:t>
            </a:r>
          </a:p>
          <a:p>
            <a:r>
              <a:rPr lang="en-CA" dirty="0"/>
              <a:t>When AUC =0.5 the model has no predictive ability</a:t>
            </a:r>
          </a:p>
          <a:p>
            <a:r>
              <a:rPr lang="en-CA" dirty="0"/>
              <a:t>When AUC&lt;0.5 the model is worse than random</a:t>
            </a:r>
          </a:p>
          <a:p>
            <a:r>
              <a:rPr lang="en-US" dirty="0"/>
              <a:t>In this case AUC = 0.6020</a:t>
            </a:r>
            <a:endParaRPr lang="en-CA" dirty="0"/>
          </a:p>
        </p:txBody>
      </p:sp>
      <p:sp>
        <p:nvSpPr>
          <p:cNvPr id="5" name="Slide Number Placeholder 4"/>
          <p:cNvSpPr>
            <a:spLocks noGrp="1"/>
          </p:cNvSpPr>
          <p:nvPr>
            <p:ph type="sldNum" sz="quarter" idx="12"/>
          </p:nvPr>
        </p:nvSpPr>
        <p:spPr/>
        <p:txBody>
          <a:bodyPr/>
          <a:lstStyle/>
          <a:p>
            <a:fld id="{2E8C09BE-1715-42CA-A91A-E7B0E09A3015}" type="slidenum">
              <a:rPr lang="en-CA" smtClean="0"/>
              <a:t>41</a:t>
            </a:fld>
            <a:endParaRPr lang="en-CA"/>
          </a:p>
        </p:txBody>
      </p:sp>
    </p:spTree>
    <p:extLst>
      <p:ext uri="{BB962C8B-B14F-4D97-AF65-F5344CB8AC3E}">
        <p14:creationId xmlns:p14="http://schemas.microsoft.com/office/powerpoint/2010/main" val="41753909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Z – business oriented</a:t>
            </a:r>
            <a:endParaRPr lang="en-CA" dirty="0"/>
          </a:p>
        </p:txBody>
      </p:sp>
      <p:sp>
        <p:nvSpPr>
          <p:cNvPr id="3" name="Content Placeholder 2"/>
          <p:cNvSpPr>
            <a:spLocks noGrp="1"/>
          </p:cNvSpPr>
          <p:nvPr>
            <p:ph idx="1"/>
          </p:nvPr>
        </p:nvSpPr>
        <p:spPr/>
        <p:txBody>
          <a:bodyPr/>
          <a:lstStyle/>
          <a:p>
            <a:r>
              <a:rPr lang="en-US" dirty="0"/>
              <a:t>The value of</a:t>
            </a:r>
            <a:r>
              <a:rPr lang="en-US" i="1" dirty="0">
                <a:latin typeface="+mj-lt"/>
              </a:rPr>
              <a:t> Z</a:t>
            </a:r>
            <a:r>
              <a:rPr lang="en-US" dirty="0"/>
              <a:t> can be based on </a:t>
            </a:r>
          </a:p>
          <a:p>
            <a:pPr lvl="1"/>
            <a:r>
              <a:rPr lang="en-US" dirty="0"/>
              <a:t>The expected profit from a loan that is good, </a:t>
            </a:r>
            <a:r>
              <a:rPr lang="en-US" i="1" dirty="0">
                <a:latin typeface="+mj-lt"/>
              </a:rPr>
              <a:t>P</a:t>
            </a:r>
          </a:p>
          <a:p>
            <a:pPr lvl="1"/>
            <a:r>
              <a:rPr lang="en-US" dirty="0"/>
              <a:t>The expected loss from a loan that defaults, </a:t>
            </a:r>
            <a:r>
              <a:rPr lang="en-US" i="1" dirty="0">
                <a:latin typeface="+mj-lt"/>
              </a:rPr>
              <a:t>L</a:t>
            </a:r>
            <a:endParaRPr lang="en-CA" i="1" dirty="0">
              <a:latin typeface="+mj-lt"/>
            </a:endParaRPr>
          </a:p>
          <a:p>
            <a:pPr marL="0" indent="0">
              <a:buNone/>
            </a:pPr>
            <a:endParaRPr lang="en-US" dirty="0"/>
          </a:p>
          <a:p>
            <a:r>
              <a:rPr lang="en-US" dirty="0"/>
              <a:t>We need to maximize </a:t>
            </a:r>
            <a:r>
              <a:rPr lang="en-US" i="1" dirty="0">
                <a:latin typeface="+mj-lt"/>
              </a:rPr>
              <a:t>P×</a:t>
            </a:r>
            <a:r>
              <a:rPr lang="en-US" dirty="0">
                <a:latin typeface="+mj-lt"/>
              </a:rPr>
              <a:t>TP</a:t>
            </a:r>
            <a:r>
              <a:rPr lang="en-US" i="1" dirty="0">
                <a:latin typeface="+mj-lt"/>
              </a:rPr>
              <a:t>−L×</a:t>
            </a:r>
            <a:r>
              <a:rPr lang="en-US" dirty="0">
                <a:latin typeface="+mj-lt"/>
              </a:rPr>
              <a:t>FP</a:t>
            </a:r>
          </a:p>
          <a:p>
            <a:pPr lvl="1"/>
            <a:endParaRPr lang="en-US" i="1" dirty="0">
              <a:latin typeface="+mj-lt"/>
            </a:endParaRPr>
          </a:p>
        </p:txBody>
      </p:sp>
      <p:sp>
        <p:nvSpPr>
          <p:cNvPr id="5" name="Slide Number Placeholder 4"/>
          <p:cNvSpPr>
            <a:spLocks noGrp="1"/>
          </p:cNvSpPr>
          <p:nvPr>
            <p:ph type="sldNum" sz="quarter" idx="12"/>
          </p:nvPr>
        </p:nvSpPr>
        <p:spPr/>
        <p:txBody>
          <a:bodyPr/>
          <a:lstStyle/>
          <a:p>
            <a:fld id="{F979D778-5668-409F-BE61-8F31D5437AFC}" type="slidenum">
              <a:rPr lang="en-CA" smtClean="0"/>
              <a:t>42</a:t>
            </a:fld>
            <a:endParaRPr lang="en-CA"/>
          </a:p>
        </p:txBody>
      </p:sp>
    </p:spTree>
    <p:extLst>
      <p:ext uri="{BB962C8B-B14F-4D97-AF65-F5344CB8AC3E}">
        <p14:creationId xmlns:p14="http://schemas.microsoft.com/office/powerpoint/2010/main" val="34297628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63A3EA-71AB-4DD7-8B3D-D013472FB1F8}"/>
              </a:ext>
            </a:extLst>
          </p:cNvPr>
          <p:cNvSpPr>
            <a:spLocks noGrp="1"/>
          </p:cNvSpPr>
          <p:nvPr>
            <p:ph type="title"/>
          </p:nvPr>
        </p:nvSpPr>
        <p:spPr/>
        <p:txBody>
          <a:bodyPr/>
          <a:lstStyle/>
          <a:p>
            <a:r>
              <a:rPr lang="it-IT" dirty="0" err="1"/>
              <a:t>Imbalanced</a:t>
            </a:r>
            <a:r>
              <a:rPr lang="it-IT" dirty="0"/>
              <a:t> Dataset</a:t>
            </a:r>
          </a:p>
        </p:txBody>
      </p:sp>
      <p:sp>
        <p:nvSpPr>
          <p:cNvPr id="3" name="Segnaposto contenuto 2">
            <a:extLst>
              <a:ext uri="{FF2B5EF4-FFF2-40B4-BE49-F238E27FC236}">
                <a16:creationId xmlns:a16="http://schemas.microsoft.com/office/drawing/2014/main" id="{3DAB92D3-B7FF-46D5-9850-B109216C2BCA}"/>
              </a:ext>
            </a:extLst>
          </p:cNvPr>
          <p:cNvSpPr>
            <a:spLocks noGrp="1"/>
          </p:cNvSpPr>
          <p:nvPr>
            <p:ph idx="1"/>
          </p:nvPr>
        </p:nvSpPr>
        <p:spPr/>
        <p:txBody>
          <a:bodyPr/>
          <a:lstStyle/>
          <a:p>
            <a:r>
              <a:rPr lang="en-US" b="0" i="0" dirty="0">
                <a:solidFill>
                  <a:srgbClr val="555555"/>
                </a:solidFill>
                <a:effectLst/>
                <a:latin typeface="Helvetica Neue"/>
              </a:rPr>
              <a:t>Imbalanced data typically refers to a problem with classification problems where the classes are not represented equally.</a:t>
            </a:r>
          </a:p>
          <a:p>
            <a:pPr algn="l" fontAlgn="base"/>
            <a:r>
              <a:rPr lang="en-US" b="0" dirty="0">
                <a:solidFill>
                  <a:srgbClr val="555555"/>
                </a:solidFill>
                <a:effectLst/>
                <a:latin typeface="Helvetica Neue"/>
              </a:rPr>
              <a:t>The </a:t>
            </a:r>
            <a:r>
              <a:rPr lang="en-US" b="0" u="none" strike="noStrike" dirty="0">
                <a:solidFill>
                  <a:srgbClr val="428BCA"/>
                </a:solidFill>
                <a:effectLst/>
                <a:latin typeface="Helvetica Neue"/>
              </a:rPr>
              <a:t>accuracy paradox</a:t>
            </a:r>
            <a:r>
              <a:rPr lang="en-US" b="0" dirty="0">
                <a:solidFill>
                  <a:srgbClr val="555555"/>
                </a:solidFill>
                <a:effectLst/>
                <a:latin typeface="Helvetica Neue"/>
              </a:rPr>
              <a:t> is the name for the exact situation in the introduction to this post.</a:t>
            </a:r>
          </a:p>
          <a:p>
            <a:pPr marL="300038" lvl="1" indent="0">
              <a:buNone/>
            </a:pPr>
            <a:r>
              <a:rPr lang="en-US" b="0" dirty="0">
                <a:solidFill>
                  <a:srgbClr val="555555"/>
                </a:solidFill>
                <a:effectLst/>
                <a:latin typeface="Helvetica Neue"/>
              </a:rPr>
              <a:t>It is the case where your accuracy measures tell the story that you have excellent accuracy (such as 90%), but the accuracy is only reflecting the underlying class distribution.</a:t>
            </a:r>
          </a:p>
          <a:p>
            <a:pPr marL="0" indent="0">
              <a:buNone/>
            </a:pPr>
            <a:endParaRPr lang="it-IT" dirty="0"/>
          </a:p>
          <a:p>
            <a:pPr marL="0" indent="0">
              <a:buNone/>
            </a:pPr>
            <a:r>
              <a:rPr lang="it-IT" dirty="0" err="1"/>
              <a:t>If</a:t>
            </a:r>
            <a:r>
              <a:rPr lang="it-IT" dirty="0"/>
              <a:t> </a:t>
            </a:r>
            <a:r>
              <a:rPr lang="it-IT" dirty="0" err="1"/>
              <a:t>we</a:t>
            </a:r>
            <a:r>
              <a:rPr lang="it-IT" dirty="0"/>
              <a:t> </a:t>
            </a:r>
            <a:r>
              <a:rPr lang="it-IT" dirty="0" err="1"/>
              <a:t>have</a:t>
            </a:r>
            <a:r>
              <a:rPr lang="it-IT" dirty="0"/>
              <a:t> 99% of </a:t>
            </a:r>
            <a:r>
              <a:rPr lang="it-IT" dirty="0" err="1"/>
              <a:t>observations</a:t>
            </a:r>
            <a:r>
              <a:rPr lang="it-IT" dirty="0"/>
              <a:t> </a:t>
            </a:r>
            <a:r>
              <a:rPr lang="it-IT" dirty="0" err="1"/>
              <a:t>belonging</a:t>
            </a:r>
            <a:r>
              <a:rPr lang="it-IT" dirty="0"/>
              <a:t> to class 1, the </a:t>
            </a:r>
            <a:r>
              <a:rPr lang="it-IT" dirty="0" err="1"/>
              <a:t>trivial</a:t>
            </a:r>
            <a:r>
              <a:rPr lang="it-IT" dirty="0"/>
              <a:t> </a:t>
            </a:r>
            <a:r>
              <a:rPr lang="it-IT" dirty="0" err="1"/>
              <a:t>predictor</a:t>
            </a:r>
            <a:r>
              <a:rPr lang="it-IT" dirty="0"/>
              <a:t> giving </a:t>
            </a:r>
            <a:r>
              <a:rPr lang="it-IT" dirty="0" err="1"/>
              <a:t>as</a:t>
            </a:r>
            <a:r>
              <a:rPr lang="it-IT" dirty="0"/>
              <a:t> output «class 1» for </a:t>
            </a:r>
            <a:r>
              <a:rPr lang="it-IT" dirty="0" err="1"/>
              <a:t>any</a:t>
            </a:r>
            <a:r>
              <a:rPr lang="it-IT" dirty="0"/>
              <a:t> input </a:t>
            </a:r>
            <a:r>
              <a:rPr lang="it-IT" dirty="0" err="1"/>
              <a:t>will</a:t>
            </a:r>
            <a:r>
              <a:rPr lang="it-IT" dirty="0"/>
              <a:t> </a:t>
            </a:r>
            <a:r>
              <a:rPr lang="it-IT" dirty="0" err="1"/>
              <a:t>have</a:t>
            </a:r>
            <a:r>
              <a:rPr lang="it-IT" dirty="0"/>
              <a:t> a 99% </a:t>
            </a:r>
            <a:r>
              <a:rPr lang="it-IT" dirty="0" err="1"/>
              <a:t>accuracy</a:t>
            </a:r>
            <a:endParaRPr lang="it-IT" dirty="0"/>
          </a:p>
        </p:txBody>
      </p:sp>
    </p:spTree>
    <p:extLst>
      <p:ext uri="{BB962C8B-B14F-4D97-AF65-F5344CB8AC3E}">
        <p14:creationId xmlns:p14="http://schemas.microsoft.com/office/powerpoint/2010/main" val="3701307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6F3E5262-057D-4F92-A975-1CFEC23E1DB9}"/>
              </a:ext>
            </a:extLst>
          </p:cNvPr>
          <p:cNvSpPr>
            <a:spLocks noGrp="1"/>
          </p:cNvSpPr>
          <p:nvPr>
            <p:ph idx="1"/>
          </p:nvPr>
        </p:nvSpPr>
        <p:spPr>
          <a:xfrm>
            <a:off x="323528" y="1196752"/>
            <a:ext cx="8134672" cy="5065936"/>
          </a:xfrm>
        </p:spPr>
        <p:txBody>
          <a:bodyPr/>
          <a:lstStyle/>
          <a:p>
            <a:pPr marL="0" indent="0" algn="l" fontAlgn="base">
              <a:buNone/>
            </a:pPr>
            <a:r>
              <a:rPr lang="en-US" b="0" dirty="0">
                <a:solidFill>
                  <a:srgbClr val="555555"/>
                </a:solidFill>
                <a:effectLst/>
                <a:latin typeface="Helvetica Neue"/>
              </a:rPr>
              <a:t>So what are our options?</a:t>
            </a:r>
          </a:p>
          <a:p>
            <a:r>
              <a:rPr lang="en-US" b="1" dirty="0">
                <a:solidFill>
                  <a:srgbClr val="222222"/>
                </a:solidFill>
                <a:effectLst/>
                <a:latin typeface="Helvetica Neue"/>
              </a:rPr>
              <a:t>1) Can You Collect More Data?</a:t>
            </a:r>
          </a:p>
          <a:p>
            <a:pPr algn="l" fontAlgn="base"/>
            <a:r>
              <a:rPr lang="en-US" b="1" dirty="0">
                <a:solidFill>
                  <a:srgbClr val="222222"/>
                </a:solidFill>
                <a:effectLst/>
                <a:latin typeface="Helvetica Neue"/>
              </a:rPr>
              <a:t>2) Try Changing Your Performance Metric</a:t>
            </a:r>
          </a:p>
          <a:p>
            <a:pPr marL="0" indent="0" algn="l" fontAlgn="base">
              <a:buNone/>
            </a:pPr>
            <a:r>
              <a:rPr lang="en-US" b="0" dirty="0">
                <a:solidFill>
                  <a:srgbClr val="555555"/>
                </a:solidFill>
                <a:effectLst/>
                <a:latin typeface="Helvetica Neue"/>
              </a:rPr>
              <a:t>Accuracy is not the metric to use when working with an imbalanced dataset. We have seen that it is misleading.</a:t>
            </a:r>
          </a:p>
          <a:p>
            <a:pPr algn="l" fontAlgn="base">
              <a:buFont typeface="Arial" panose="020B0604020202020204" pitchFamily="34" charset="0"/>
              <a:buChar char="•"/>
            </a:pPr>
            <a:r>
              <a:rPr lang="en-US" sz="1600" b="1" i="0" dirty="0">
                <a:solidFill>
                  <a:srgbClr val="555555"/>
                </a:solidFill>
                <a:effectLst/>
                <a:latin typeface="Helvetica Neue"/>
              </a:rPr>
              <a:t>Confusion Matrix</a:t>
            </a:r>
            <a:r>
              <a:rPr lang="en-US" sz="1600" b="0" i="0" dirty="0">
                <a:solidFill>
                  <a:srgbClr val="555555"/>
                </a:solidFill>
                <a:effectLst/>
                <a:latin typeface="Helvetica Neue"/>
              </a:rPr>
              <a:t>: A breakdown of predictions into a table showing correct predictions (the diagonal) and the types of incorrect predictions made (what classes incorrect predictions were assigned).</a:t>
            </a:r>
          </a:p>
          <a:p>
            <a:pPr algn="l" fontAlgn="base">
              <a:buFont typeface="Arial" panose="020B0604020202020204" pitchFamily="34" charset="0"/>
              <a:buChar char="•"/>
            </a:pPr>
            <a:r>
              <a:rPr lang="en-US" sz="1600" b="1" i="0" dirty="0">
                <a:solidFill>
                  <a:srgbClr val="555555"/>
                </a:solidFill>
                <a:effectLst/>
                <a:latin typeface="Helvetica Neue"/>
              </a:rPr>
              <a:t>Precision</a:t>
            </a:r>
            <a:r>
              <a:rPr lang="en-US" sz="1600" b="0" i="0" dirty="0">
                <a:solidFill>
                  <a:srgbClr val="555555"/>
                </a:solidFill>
                <a:effectLst/>
                <a:latin typeface="Helvetica Neue"/>
              </a:rPr>
              <a:t>: A measure of a classifiers exactness.</a:t>
            </a:r>
          </a:p>
          <a:p>
            <a:pPr algn="l" fontAlgn="base">
              <a:buFont typeface="Arial" panose="020B0604020202020204" pitchFamily="34" charset="0"/>
              <a:buChar char="•"/>
            </a:pPr>
            <a:r>
              <a:rPr lang="en-US" sz="1600" b="1" i="0" dirty="0">
                <a:solidFill>
                  <a:srgbClr val="555555"/>
                </a:solidFill>
                <a:effectLst/>
                <a:latin typeface="Helvetica Neue"/>
              </a:rPr>
              <a:t>Recall</a:t>
            </a:r>
            <a:r>
              <a:rPr lang="en-US" sz="1600" b="0" i="0" dirty="0">
                <a:solidFill>
                  <a:srgbClr val="555555"/>
                </a:solidFill>
                <a:effectLst/>
                <a:latin typeface="Helvetica Neue"/>
              </a:rPr>
              <a:t>: A measure of a classifiers completeness</a:t>
            </a:r>
          </a:p>
          <a:p>
            <a:pPr algn="l" fontAlgn="base">
              <a:buFont typeface="Arial" panose="020B0604020202020204" pitchFamily="34" charset="0"/>
              <a:buChar char="•"/>
            </a:pPr>
            <a:r>
              <a:rPr lang="en-US" sz="1600" b="1" i="0" dirty="0">
                <a:solidFill>
                  <a:srgbClr val="555555"/>
                </a:solidFill>
                <a:effectLst/>
                <a:latin typeface="Helvetica Neue"/>
              </a:rPr>
              <a:t>F1 Score (or F-score)</a:t>
            </a:r>
            <a:r>
              <a:rPr lang="en-US" sz="1600" b="0" i="0" dirty="0">
                <a:solidFill>
                  <a:srgbClr val="555555"/>
                </a:solidFill>
                <a:effectLst/>
                <a:latin typeface="Helvetica Neue"/>
              </a:rPr>
              <a:t>: A weighted average of precision and recall.</a:t>
            </a:r>
          </a:p>
          <a:p>
            <a:pPr algn="l" fontAlgn="base">
              <a:buFont typeface="Arial" panose="020B0604020202020204" pitchFamily="34" charset="0"/>
              <a:buChar char="•"/>
            </a:pPr>
            <a:r>
              <a:rPr lang="en-US" sz="1600" b="1" i="0" dirty="0">
                <a:solidFill>
                  <a:srgbClr val="555555"/>
                </a:solidFill>
                <a:effectLst/>
                <a:latin typeface="Helvetica Neue"/>
              </a:rPr>
              <a:t>Kappa (or </a:t>
            </a:r>
            <a:r>
              <a:rPr lang="en-US" sz="1600" b="1" i="0" u="none" strike="noStrike" dirty="0">
                <a:solidFill>
                  <a:srgbClr val="428BCA"/>
                </a:solidFill>
                <a:effectLst/>
                <a:latin typeface="Helvetica Neue"/>
              </a:rPr>
              <a:t>Cohen’s kappa</a:t>
            </a:r>
            <a:r>
              <a:rPr lang="en-US" sz="1600" b="1" i="0" dirty="0">
                <a:solidFill>
                  <a:srgbClr val="555555"/>
                </a:solidFill>
                <a:effectLst/>
                <a:latin typeface="Helvetica Neue"/>
              </a:rPr>
              <a:t>)</a:t>
            </a:r>
            <a:r>
              <a:rPr lang="en-US" sz="1600" b="0" i="0" dirty="0">
                <a:solidFill>
                  <a:srgbClr val="555555"/>
                </a:solidFill>
                <a:effectLst/>
                <a:latin typeface="Helvetica Neue"/>
              </a:rPr>
              <a:t>: Classification accuracy normalized by the imbalance of the classes in the data.</a:t>
            </a:r>
          </a:p>
          <a:p>
            <a:pPr algn="l" fontAlgn="base">
              <a:buFont typeface="Arial" panose="020B0604020202020204" pitchFamily="34" charset="0"/>
              <a:buChar char="•"/>
            </a:pPr>
            <a:r>
              <a:rPr lang="en-US" sz="1600" b="1" i="0" dirty="0">
                <a:solidFill>
                  <a:srgbClr val="555555"/>
                </a:solidFill>
                <a:effectLst/>
                <a:latin typeface="Helvetica Neue"/>
              </a:rPr>
              <a:t>ROC Curves</a:t>
            </a:r>
            <a:r>
              <a:rPr lang="en-US" sz="1600" b="0" i="0" dirty="0">
                <a:solidFill>
                  <a:srgbClr val="555555"/>
                </a:solidFill>
                <a:effectLst/>
                <a:latin typeface="Helvetica Neue"/>
              </a:rPr>
              <a:t>: Like precision and recall, accuracy is divided into sensitivity and specificity and models can be chosen based on the balance thresholds of these values.</a:t>
            </a:r>
          </a:p>
          <a:p>
            <a:pPr marL="0" indent="0" algn="l" fontAlgn="base">
              <a:buNone/>
            </a:pPr>
            <a:endParaRPr lang="en-US" b="0" dirty="0">
              <a:solidFill>
                <a:srgbClr val="555555"/>
              </a:solidFill>
              <a:effectLst/>
              <a:latin typeface="Helvetica Neue"/>
            </a:endParaRPr>
          </a:p>
          <a:p>
            <a:pPr marL="457200" indent="-457200" algn="l" fontAlgn="base">
              <a:buAutoNum type="arabicParenR"/>
            </a:pPr>
            <a:endParaRPr lang="en-US" b="1" dirty="0">
              <a:solidFill>
                <a:srgbClr val="222222"/>
              </a:solidFill>
              <a:effectLst/>
              <a:latin typeface="Helvetica Neue"/>
            </a:endParaRPr>
          </a:p>
          <a:p>
            <a:endParaRPr lang="it-IT" dirty="0"/>
          </a:p>
        </p:txBody>
      </p:sp>
    </p:spTree>
    <p:extLst>
      <p:ext uri="{BB962C8B-B14F-4D97-AF65-F5344CB8AC3E}">
        <p14:creationId xmlns:p14="http://schemas.microsoft.com/office/powerpoint/2010/main" val="3106100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E5584EB-1A85-4874-ABD0-5AC5808A1FE0}"/>
              </a:ext>
            </a:extLst>
          </p:cNvPr>
          <p:cNvSpPr>
            <a:spLocks noGrp="1"/>
          </p:cNvSpPr>
          <p:nvPr>
            <p:ph idx="1"/>
          </p:nvPr>
        </p:nvSpPr>
        <p:spPr>
          <a:xfrm>
            <a:off x="467544" y="1124744"/>
            <a:ext cx="7990656" cy="5137944"/>
          </a:xfrm>
        </p:spPr>
        <p:txBody>
          <a:bodyPr/>
          <a:lstStyle/>
          <a:p>
            <a:pPr algn="l" fontAlgn="base"/>
            <a:r>
              <a:rPr lang="en-US" b="1" dirty="0">
                <a:solidFill>
                  <a:srgbClr val="222222"/>
                </a:solidFill>
                <a:effectLst/>
                <a:latin typeface="Helvetica Neue"/>
              </a:rPr>
              <a:t>3) Try Resampling Your Dataset</a:t>
            </a:r>
          </a:p>
          <a:p>
            <a:pPr marL="0" indent="0" algn="l" fontAlgn="base">
              <a:buNone/>
            </a:pPr>
            <a:r>
              <a:rPr lang="en-US" b="0" dirty="0">
                <a:solidFill>
                  <a:srgbClr val="555555"/>
                </a:solidFill>
                <a:effectLst/>
                <a:latin typeface="Helvetica Neue"/>
              </a:rPr>
              <a:t>You can change the dataset that you use to build your predictive model to have more balanced data.</a:t>
            </a:r>
          </a:p>
          <a:p>
            <a:pPr marL="0" indent="0" algn="l" fontAlgn="base">
              <a:buNone/>
            </a:pPr>
            <a:r>
              <a:rPr lang="en-US" b="0" dirty="0">
                <a:solidFill>
                  <a:srgbClr val="555555"/>
                </a:solidFill>
                <a:effectLst/>
                <a:latin typeface="Helvetica Neue"/>
              </a:rPr>
              <a:t>This change is called sampling your dataset and there are two main methods that you can use to even-up the classes:</a:t>
            </a:r>
          </a:p>
          <a:p>
            <a:pPr algn="l" fontAlgn="base">
              <a:buFont typeface="+mj-lt"/>
              <a:buAutoNum type="arabicPeriod"/>
            </a:pPr>
            <a:r>
              <a:rPr lang="en-US" b="0" i="0" dirty="0">
                <a:solidFill>
                  <a:srgbClr val="555555"/>
                </a:solidFill>
                <a:effectLst/>
                <a:latin typeface="Helvetica Neue"/>
              </a:rPr>
              <a:t>You can add copies of instances from the under-represented class called over-sampling (or more formally sampling with replacement), or</a:t>
            </a:r>
          </a:p>
          <a:p>
            <a:pPr algn="l" fontAlgn="base">
              <a:buFont typeface="+mj-lt"/>
              <a:buAutoNum type="arabicPeriod"/>
            </a:pPr>
            <a:r>
              <a:rPr lang="en-US" b="0" i="0" dirty="0">
                <a:solidFill>
                  <a:srgbClr val="555555"/>
                </a:solidFill>
                <a:effectLst/>
                <a:latin typeface="Helvetica Neue"/>
              </a:rPr>
              <a:t>You can (randomly) delete instances from the over-represented class, called under-sampling.</a:t>
            </a:r>
          </a:p>
          <a:p>
            <a:pPr algn="l" fontAlgn="base"/>
            <a:r>
              <a:rPr lang="en-US" b="1" dirty="0">
                <a:solidFill>
                  <a:srgbClr val="222222"/>
                </a:solidFill>
                <a:effectLst/>
                <a:latin typeface="Helvetica Neue"/>
              </a:rPr>
              <a:t>4) Try Generate Synthetic Samples</a:t>
            </a:r>
          </a:p>
          <a:p>
            <a:pPr marL="0" indent="0" algn="l" fontAlgn="base">
              <a:buNone/>
            </a:pPr>
            <a:r>
              <a:rPr lang="en-US" b="0" dirty="0">
                <a:solidFill>
                  <a:srgbClr val="555555"/>
                </a:solidFill>
                <a:effectLst/>
                <a:latin typeface="Helvetica Neue"/>
              </a:rPr>
              <a:t>A simple way to generate synthetic samples is to randomly sample the attributes from instances in the minority class.</a:t>
            </a:r>
          </a:p>
          <a:p>
            <a:endParaRPr lang="it-IT" dirty="0"/>
          </a:p>
        </p:txBody>
      </p:sp>
      <p:sp>
        <p:nvSpPr>
          <p:cNvPr id="5" name="Segnaposto numero diapositiva 4">
            <a:extLst>
              <a:ext uri="{FF2B5EF4-FFF2-40B4-BE49-F238E27FC236}">
                <a16:creationId xmlns:a16="http://schemas.microsoft.com/office/drawing/2014/main" id="{1E7067A2-5979-4C31-87FA-1E0316D64AB5}"/>
              </a:ext>
            </a:extLst>
          </p:cNvPr>
          <p:cNvSpPr>
            <a:spLocks noGrp="1"/>
          </p:cNvSpPr>
          <p:nvPr>
            <p:ph type="sldNum" sz="quarter" idx="12"/>
          </p:nvPr>
        </p:nvSpPr>
        <p:spPr/>
        <p:txBody>
          <a:bodyPr/>
          <a:lstStyle/>
          <a:p>
            <a:fld id="{F979D778-5668-409F-BE61-8F31D5437AFC}" type="slidenum">
              <a:rPr lang="en-CA" smtClean="0"/>
              <a:t>45</a:t>
            </a:fld>
            <a:endParaRPr lang="en-CA"/>
          </a:p>
        </p:txBody>
      </p:sp>
    </p:spTree>
    <p:extLst>
      <p:ext uri="{BB962C8B-B14F-4D97-AF65-F5344CB8AC3E}">
        <p14:creationId xmlns:p14="http://schemas.microsoft.com/office/powerpoint/2010/main" val="1390523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DD862538-3029-42C7-BB2C-32E8323922B8}"/>
              </a:ext>
            </a:extLst>
          </p:cNvPr>
          <p:cNvSpPr>
            <a:spLocks noGrp="1"/>
          </p:cNvSpPr>
          <p:nvPr>
            <p:ph idx="1"/>
          </p:nvPr>
        </p:nvSpPr>
        <p:spPr>
          <a:xfrm>
            <a:off x="467544" y="1484784"/>
            <a:ext cx="7990656" cy="4777904"/>
          </a:xfrm>
        </p:spPr>
        <p:txBody>
          <a:bodyPr/>
          <a:lstStyle/>
          <a:p>
            <a:pPr algn="l" fontAlgn="base"/>
            <a:r>
              <a:rPr lang="en-US" b="1" dirty="0">
                <a:solidFill>
                  <a:srgbClr val="222222"/>
                </a:solidFill>
                <a:latin typeface="Helvetica Neue"/>
              </a:rPr>
              <a:t>5</a:t>
            </a:r>
            <a:r>
              <a:rPr lang="en-US" b="1" dirty="0">
                <a:solidFill>
                  <a:srgbClr val="222222"/>
                </a:solidFill>
                <a:effectLst/>
                <a:latin typeface="Helvetica Neue"/>
              </a:rPr>
              <a:t>) Try Penalized Models</a:t>
            </a:r>
          </a:p>
          <a:p>
            <a:pPr marL="0" indent="0" algn="l" fontAlgn="base">
              <a:buNone/>
            </a:pPr>
            <a:r>
              <a:rPr lang="en-US" b="0" dirty="0">
                <a:solidFill>
                  <a:srgbClr val="555555"/>
                </a:solidFill>
                <a:effectLst/>
                <a:latin typeface="Helvetica Neue"/>
              </a:rPr>
              <a:t>You can use the same algorithms but give them a different perspective on the problem.</a:t>
            </a:r>
          </a:p>
          <a:p>
            <a:pPr marL="0" indent="0" algn="l" fontAlgn="base">
              <a:buNone/>
            </a:pPr>
            <a:r>
              <a:rPr lang="en-US" b="0" dirty="0">
                <a:solidFill>
                  <a:srgbClr val="555555"/>
                </a:solidFill>
                <a:effectLst/>
                <a:latin typeface="Helvetica Neue"/>
              </a:rPr>
              <a:t>Penalized classification imposes an additional cost on the model for making classification mistakes on the minority class during training. These penalties can bias the model to pay more attention to the minority class.</a:t>
            </a:r>
          </a:p>
          <a:p>
            <a:endParaRPr lang="it-IT" dirty="0"/>
          </a:p>
        </p:txBody>
      </p:sp>
      <p:sp>
        <p:nvSpPr>
          <p:cNvPr id="5" name="Segnaposto numero diapositiva 4">
            <a:extLst>
              <a:ext uri="{FF2B5EF4-FFF2-40B4-BE49-F238E27FC236}">
                <a16:creationId xmlns:a16="http://schemas.microsoft.com/office/drawing/2014/main" id="{3396F9C9-0BAD-4085-B1B5-B8466D8C2D38}"/>
              </a:ext>
            </a:extLst>
          </p:cNvPr>
          <p:cNvSpPr>
            <a:spLocks noGrp="1"/>
          </p:cNvSpPr>
          <p:nvPr>
            <p:ph type="sldNum" sz="quarter" idx="12"/>
          </p:nvPr>
        </p:nvSpPr>
        <p:spPr/>
        <p:txBody>
          <a:bodyPr/>
          <a:lstStyle/>
          <a:p>
            <a:fld id="{F979D778-5668-409F-BE61-8F31D5437AFC}" type="slidenum">
              <a:rPr lang="en-CA" smtClean="0"/>
              <a:t>46</a:t>
            </a:fld>
            <a:endParaRPr lang="en-CA"/>
          </a:p>
        </p:txBody>
      </p:sp>
    </p:spTree>
    <p:extLst>
      <p:ext uri="{BB962C8B-B14F-4D97-AF65-F5344CB8AC3E}">
        <p14:creationId xmlns:p14="http://schemas.microsoft.com/office/powerpoint/2010/main" val="31140845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062" y="930275"/>
            <a:ext cx="8358385" cy="1143000"/>
          </a:xfrm>
        </p:spPr>
        <p:txBody>
          <a:bodyPr/>
          <a:lstStyle/>
          <a:p>
            <a:r>
              <a:rPr lang="en-US" sz="3200" dirty="0"/>
              <a:t>Alternative to regression : </a:t>
            </a:r>
            <a:r>
              <a:rPr lang="en-US" sz="3200" dirty="0" err="1"/>
              <a:t>clusterization</a:t>
            </a:r>
            <a:endParaRPr lang="en-CA" sz="3200" dirty="0"/>
          </a:p>
        </p:txBody>
      </p:sp>
      <p:sp>
        <p:nvSpPr>
          <p:cNvPr id="3" name="Content Placeholder 2"/>
          <p:cNvSpPr>
            <a:spLocks noGrp="1"/>
          </p:cNvSpPr>
          <p:nvPr>
            <p:ph idx="1"/>
          </p:nvPr>
        </p:nvSpPr>
        <p:spPr>
          <a:xfrm>
            <a:off x="685800" y="1916832"/>
            <a:ext cx="8062664" cy="4114800"/>
          </a:xfrm>
        </p:spPr>
        <p:txBody>
          <a:bodyPr/>
          <a:lstStyle/>
          <a:p>
            <a:pPr marL="0" indent="0">
              <a:buNone/>
            </a:pPr>
            <a:r>
              <a:rPr lang="en-US" sz="1800" u="sng" dirty="0"/>
              <a:t>Use Unsupervised Learning to construct clusters</a:t>
            </a:r>
          </a:p>
          <a:p>
            <a:r>
              <a:rPr lang="en-US" sz="1800" dirty="0"/>
              <a:t>Each cluster corresponds to a set of probabilities, e.g., the probability of being a </a:t>
            </a:r>
            <a:r>
              <a:rPr lang="en-US" sz="1800" b="1" dirty="0"/>
              <a:t>class 1 cluster</a:t>
            </a:r>
            <a:r>
              <a:rPr lang="en-US" sz="1800" dirty="0"/>
              <a:t> is equal to the number of observations in this cluster belonging to class 1 divided by the total number of observations in this cluster.</a:t>
            </a:r>
          </a:p>
          <a:p>
            <a:r>
              <a:rPr lang="en-CA" sz="1800" dirty="0"/>
              <a:t>If a new observation fall in a cluster, it inherits all the cluster’s class probabilities.</a:t>
            </a:r>
          </a:p>
        </p:txBody>
      </p:sp>
      <p:sp>
        <p:nvSpPr>
          <p:cNvPr id="5" name="Slide Number Placeholder 4"/>
          <p:cNvSpPr>
            <a:spLocks noGrp="1"/>
          </p:cNvSpPr>
          <p:nvPr>
            <p:ph type="sldNum" sz="quarter" idx="12"/>
          </p:nvPr>
        </p:nvSpPr>
        <p:spPr/>
        <p:txBody>
          <a:bodyPr/>
          <a:lstStyle/>
          <a:p>
            <a:fld id="{2E8C09BE-1715-42CA-A91A-E7B0E09A3015}" type="slidenum">
              <a:rPr lang="en-CA" smtClean="0"/>
              <a:t>47</a:t>
            </a:fld>
            <a:endParaRPr lang="en-CA"/>
          </a:p>
        </p:txBody>
      </p:sp>
    </p:spTree>
    <p:extLst>
      <p:ext uri="{BB962C8B-B14F-4D97-AF65-F5344CB8AC3E}">
        <p14:creationId xmlns:p14="http://schemas.microsoft.com/office/powerpoint/2010/main" val="2337940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062" y="930275"/>
            <a:ext cx="8358385" cy="1143000"/>
          </a:xfrm>
        </p:spPr>
        <p:txBody>
          <a:bodyPr/>
          <a:lstStyle/>
          <a:p>
            <a:r>
              <a:rPr lang="en-US" sz="3200" dirty="0"/>
              <a:t>Alternative to regression : k-nearest neighbors</a:t>
            </a:r>
            <a:endParaRPr lang="en-CA" sz="3200" dirty="0"/>
          </a:p>
        </p:txBody>
      </p:sp>
      <p:sp>
        <p:nvSpPr>
          <p:cNvPr id="3" name="Content Placeholder 2"/>
          <p:cNvSpPr>
            <a:spLocks noGrp="1"/>
          </p:cNvSpPr>
          <p:nvPr>
            <p:ph idx="1"/>
          </p:nvPr>
        </p:nvSpPr>
        <p:spPr>
          <a:xfrm>
            <a:off x="685800" y="1916832"/>
            <a:ext cx="7772400" cy="4114800"/>
          </a:xfrm>
        </p:spPr>
        <p:txBody>
          <a:bodyPr/>
          <a:lstStyle/>
          <a:p>
            <a:r>
              <a:rPr lang="en-US" sz="1800" dirty="0"/>
              <a:t>Normalize data</a:t>
            </a:r>
          </a:p>
          <a:p>
            <a:r>
              <a:rPr lang="en-US" sz="1800" dirty="0"/>
              <a:t>Measure the distance in </a:t>
            </a:r>
            <a:r>
              <a:rPr lang="en-US" sz="1800" i="1" dirty="0"/>
              <a:t>n</a:t>
            </a:r>
            <a:r>
              <a:rPr lang="en-US" sz="1800" dirty="0"/>
              <a:t>-dimensional space of the new data from the data for which there are labels (i.e. known outcomes)</a:t>
            </a:r>
          </a:p>
          <a:p>
            <a:r>
              <a:rPr lang="en-US" sz="1800" dirty="0"/>
              <a:t>Distance of point with feature values </a:t>
            </a:r>
            <a:r>
              <a:rPr lang="en-US" sz="1800" i="1" dirty="0"/>
              <a:t>x</a:t>
            </a:r>
            <a:r>
              <a:rPr lang="en-US" sz="1800" i="1" baseline="-25000" dirty="0"/>
              <a:t>i</a:t>
            </a:r>
            <a:r>
              <a:rPr lang="en-US" sz="1800" i="1" dirty="0"/>
              <a:t> </a:t>
            </a:r>
            <a:r>
              <a:rPr lang="en-US" sz="1800" dirty="0"/>
              <a:t>from point with feature values </a:t>
            </a:r>
            <a:r>
              <a:rPr lang="en-US" sz="1800" i="1" dirty="0" err="1"/>
              <a:t>y</a:t>
            </a:r>
            <a:r>
              <a:rPr lang="en-US" sz="1800" i="1" baseline="-25000" dirty="0" err="1"/>
              <a:t>i</a:t>
            </a:r>
            <a:r>
              <a:rPr lang="en-US" sz="1800" i="1" baseline="-25000" dirty="0"/>
              <a:t> </a:t>
            </a:r>
            <a:r>
              <a:rPr lang="en-US" sz="1800" dirty="0"/>
              <a:t> is </a:t>
            </a:r>
          </a:p>
          <a:p>
            <a:r>
              <a:rPr lang="en-US" sz="1800" dirty="0"/>
              <a:t>Choose the </a:t>
            </a:r>
            <a:r>
              <a:rPr lang="en-US" sz="1800" i="1" dirty="0"/>
              <a:t>k</a:t>
            </a:r>
            <a:r>
              <a:rPr lang="en-US" sz="1800" dirty="0"/>
              <a:t> closest data items and average their labels</a:t>
            </a:r>
          </a:p>
          <a:p>
            <a:r>
              <a:rPr lang="en-US" sz="1800" dirty="0"/>
              <a:t>For example if you are forecasting car sales in a certain area with </a:t>
            </a:r>
            <a:r>
              <a:rPr lang="en-US" sz="1800" i="1" dirty="0"/>
              <a:t>k</a:t>
            </a:r>
            <a:r>
              <a:rPr lang="en-US" sz="1800" dirty="0"/>
              <a:t>=3 and the three nearest neighbors for GDP growth and interest rates give sales of 5.2, 5.4 and 5.6 million units, the forecast would be the average of these or 5.4 million units.</a:t>
            </a:r>
          </a:p>
          <a:p>
            <a:r>
              <a:rPr lang="en-US" sz="1800" dirty="0"/>
              <a:t>If you are forecasting whether a loan will default with </a:t>
            </a:r>
            <a:r>
              <a:rPr lang="en-US" sz="1800" i="1" dirty="0"/>
              <a:t>k</a:t>
            </a:r>
            <a:r>
              <a:rPr lang="en-US" sz="1800" dirty="0"/>
              <a:t>=5 and that of the five nearest neighbors four defaulted and one was good loan, you would estimate an 80% chance of default</a:t>
            </a:r>
            <a:endParaRPr lang="en-CA" sz="1800" dirty="0"/>
          </a:p>
        </p:txBody>
      </p:sp>
      <p:sp>
        <p:nvSpPr>
          <p:cNvPr id="5" name="Slide Number Placeholder 4"/>
          <p:cNvSpPr>
            <a:spLocks noGrp="1"/>
          </p:cNvSpPr>
          <p:nvPr>
            <p:ph type="sldNum" sz="quarter" idx="12"/>
          </p:nvPr>
        </p:nvSpPr>
        <p:spPr/>
        <p:txBody>
          <a:bodyPr/>
          <a:lstStyle/>
          <a:p>
            <a:fld id="{2E8C09BE-1715-42CA-A91A-E7B0E09A3015}" type="slidenum">
              <a:rPr lang="en-CA" smtClean="0"/>
              <a:t>48</a:t>
            </a:fld>
            <a:endParaRPr lang="en-CA"/>
          </a:p>
        </p:txBody>
      </p:sp>
      <p:graphicFrame>
        <p:nvGraphicFramePr>
          <p:cNvPr id="7" name="Object 6"/>
          <p:cNvGraphicFramePr>
            <a:graphicFrameLocks noChangeAspect="1"/>
          </p:cNvGraphicFramePr>
          <p:nvPr>
            <p:extLst>
              <p:ext uri="{D42A27DB-BD31-4B8C-83A1-F6EECF244321}">
                <p14:modId xmlns:p14="http://schemas.microsoft.com/office/powerpoint/2010/main" val="2089752258"/>
              </p:ext>
            </p:extLst>
          </p:nvPr>
        </p:nvGraphicFramePr>
        <p:xfrm>
          <a:off x="1259632" y="3140968"/>
          <a:ext cx="844114" cy="396478"/>
        </p:xfrm>
        <a:graphic>
          <a:graphicData uri="http://schemas.openxmlformats.org/presentationml/2006/ole">
            <mc:AlternateContent xmlns:mc="http://schemas.openxmlformats.org/markup-compatibility/2006">
              <mc:Choice xmlns:v="urn:schemas-microsoft-com:vml" Requires="v">
                <p:oleObj name="Equation" r:id="rId2" imgW="838080" imgH="393480" progId="Equation.DSMT4">
                  <p:embed/>
                </p:oleObj>
              </mc:Choice>
              <mc:Fallback>
                <p:oleObj name="Equation" r:id="rId2" imgW="838080" imgH="393480" progId="Equation.DSMT4">
                  <p:embed/>
                  <p:pic>
                    <p:nvPicPr>
                      <p:cNvPr id="0" name=""/>
                      <p:cNvPicPr/>
                      <p:nvPr/>
                    </p:nvPicPr>
                    <p:blipFill>
                      <a:blip r:embed="rId3"/>
                      <a:stretch>
                        <a:fillRect/>
                      </a:stretch>
                    </p:blipFill>
                    <p:spPr>
                      <a:xfrm>
                        <a:off x="1259632" y="3140968"/>
                        <a:ext cx="844114" cy="396478"/>
                      </a:xfrm>
                      <a:prstGeom prst="rect">
                        <a:avLst/>
                      </a:prstGeom>
                    </p:spPr>
                  </p:pic>
                </p:oleObj>
              </mc:Fallback>
            </mc:AlternateContent>
          </a:graphicData>
        </a:graphic>
      </p:graphicFrame>
    </p:spTree>
    <p:extLst>
      <p:ext uri="{BB962C8B-B14F-4D97-AF65-F5344CB8AC3E}">
        <p14:creationId xmlns:p14="http://schemas.microsoft.com/office/powerpoint/2010/main" val="15423670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92343-5F68-4E4C-AD02-24C3E1957097}"/>
              </a:ext>
            </a:extLst>
          </p:cNvPr>
          <p:cNvSpPr>
            <a:spLocks noGrp="1"/>
          </p:cNvSpPr>
          <p:nvPr>
            <p:ph type="title"/>
          </p:nvPr>
        </p:nvSpPr>
        <p:spPr>
          <a:xfrm>
            <a:off x="246062" y="930275"/>
            <a:ext cx="8862441" cy="1143000"/>
          </a:xfrm>
        </p:spPr>
        <p:txBody>
          <a:bodyPr/>
          <a:lstStyle/>
          <a:p>
            <a:r>
              <a:rPr lang="en-US" sz="2800" dirty="0"/>
              <a:t>Therefore, going beyond (or improving) logic regression</a:t>
            </a:r>
            <a:endParaRPr lang="it-IT" sz="2800" dirty="0"/>
          </a:p>
        </p:txBody>
      </p:sp>
      <p:sp>
        <p:nvSpPr>
          <p:cNvPr id="3" name="Content Placeholder 2">
            <a:extLst>
              <a:ext uri="{FF2B5EF4-FFF2-40B4-BE49-F238E27FC236}">
                <a16:creationId xmlns:a16="http://schemas.microsoft.com/office/drawing/2014/main" id="{EB2D9DD3-3B06-4093-AA35-093BAAF427BE}"/>
              </a:ext>
            </a:extLst>
          </p:cNvPr>
          <p:cNvSpPr>
            <a:spLocks noGrp="1"/>
          </p:cNvSpPr>
          <p:nvPr>
            <p:ph idx="1"/>
          </p:nvPr>
        </p:nvSpPr>
        <p:spPr>
          <a:xfrm>
            <a:off x="395536" y="1945930"/>
            <a:ext cx="8062664" cy="4489872"/>
          </a:xfrm>
        </p:spPr>
        <p:txBody>
          <a:bodyPr/>
          <a:lstStyle/>
          <a:p>
            <a:r>
              <a:rPr lang="en-US" dirty="0"/>
              <a:t>Networks for clustering</a:t>
            </a:r>
            <a:endParaRPr lang="it-IT" dirty="0"/>
          </a:p>
        </p:txBody>
      </p:sp>
      <p:pic>
        <p:nvPicPr>
          <p:cNvPr id="5" name="Picture 4">
            <a:extLst>
              <a:ext uri="{FF2B5EF4-FFF2-40B4-BE49-F238E27FC236}">
                <a16:creationId xmlns:a16="http://schemas.microsoft.com/office/drawing/2014/main" id="{5AAFD488-7ED9-41A2-8C29-A8B6CDF5EAD9}"/>
              </a:ext>
            </a:extLst>
          </p:cNvPr>
          <p:cNvPicPr>
            <a:picLocks noChangeAspect="1"/>
          </p:cNvPicPr>
          <p:nvPr/>
        </p:nvPicPr>
        <p:blipFill>
          <a:blip r:embed="rId2"/>
          <a:stretch>
            <a:fillRect/>
          </a:stretch>
        </p:blipFill>
        <p:spPr>
          <a:xfrm>
            <a:off x="971600" y="2420888"/>
            <a:ext cx="6134100" cy="3999877"/>
          </a:xfrm>
          <a:prstGeom prst="rect">
            <a:avLst/>
          </a:prstGeom>
        </p:spPr>
      </p:pic>
      <p:sp>
        <p:nvSpPr>
          <p:cNvPr id="4" name="Rettangolo 3">
            <a:extLst>
              <a:ext uri="{FF2B5EF4-FFF2-40B4-BE49-F238E27FC236}">
                <a16:creationId xmlns:a16="http://schemas.microsoft.com/office/drawing/2014/main" id="{DC1171F4-7D49-4A7C-B4EE-E1AEAA2622AA}"/>
              </a:ext>
            </a:extLst>
          </p:cNvPr>
          <p:cNvSpPr/>
          <p:nvPr/>
        </p:nvSpPr>
        <p:spPr bwMode="auto">
          <a:xfrm>
            <a:off x="2051720" y="4941168"/>
            <a:ext cx="936104" cy="432048"/>
          </a:xfrm>
          <a:prstGeom prst="rect">
            <a:avLst/>
          </a:prstGeom>
          <a:ln>
            <a:solidFill>
              <a:schemeClr val="bg2"/>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it-IT"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499162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062" y="930275"/>
            <a:ext cx="8214369" cy="626517"/>
          </a:xfrm>
        </p:spPr>
        <p:txBody>
          <a:bodyPr/>
          <a:lstStyle/>
          <a:p>
            <a:r>
              <a:rPr lang="en-US" dirty="0"/>
              <a:t>Gradient Descent </a:t>
            </a:r>
            <a:r>
              <a:rPr lang="en-US" sz="2400" dirty="0"/>
              <a:t>(in brief)</a:t>
            </a:r>
            <a:endParaRPr lang="en-CA" sz="2400" dirty="0"/>
          </a:p>
        </p:txBody>
      </p:sp>
      <p:sp>
        <p:nvSpPr>
          <p:cNvPr id="3" name="Content Placeholder 2"/>
          <p:cNvSpPr>
            <a:spLocks noGrp="1"/>
          </p:cNvSpPr>
          <p:nvPr>
            <p:ph idx="1"/>
          </p:nvPr>
        </p:nvSpPr>
        <p:spPr>
          <a:xfrm>
            <a:off x="245014" y="1572766"/>
            <a:ext cx="7772400" cy="4114800"/>
          </a:xfrm>
        </p:spPr>
        <p:txBody>
          <a:bodyPr/>
          <a:lstStyle/>
          <a:p>
            <a:r>
              <a:rPr lang="en-US" dirty="0"/>
              <a:t>The objective is to minimize a function by changing parameters. Steps are as follows:</a:t>
            </a:r>
          </a:p>
          <a:p>
            <a:pPr marL="685800" lvl="1" indent="-342900">
              <a:buFont typeface="+mj-lt"/>
              <a:buAutoNum type="arabicPeriod"/>
            </a:pPr>
            <a:r>
              <a:rPr lang="en-US" dirty="0"/>
              <a:t>Choose starting value for parameters</a:t>
            </a:r>
          </a:p>
          <a:p>
            <a:pPr marL="685800" lvl="1" indent="-342900">
              <a:buFont typeface="+mj-lt"/>
              <a:buAutoNum type="arabicPeriod"/>
            </a:pPr>
            <a:r>
              <a:rPr lang="en-US" dirty="0"/>
              <a:t>Find the steepest slope: i.e. the direction in which parameter have to be changed to reduce the objective function by the greatest amount</a:t>
            </a:r>
          </a:p>
          <a:p>
            <a:pPr marL="685800" lvl="1" indent="-342900">
              <a:buFont typeface="+mj-lt"/>
              <a:buAutoNum type="arabicPeriod"/>
            </a:pPr>
            <a:r>
              <a:rPr lang="en-US" dirty="0"/>
              <a:t>Take a step down the valley in the direction of the steepest slope</a:t>
            </a:r>
            <a:endParaRPr lang="en-CA" dirty="0"/>
          </a:p>
          <a:p>
            <a:pPr marL="685800" lvl="1" indent="-342900">
              <a:buFont typeface="+mj-lt"/>
              <a:buAutoNum type="arabicPeriod"/>
            </a:pPr>
            <a:r>
              <a:rPr lang="en-US" dirty="0"/>
              <a:t>Repeat steps 2 and 3</a:t>
            </a:r>
          </a:p>
          <a:p>
            <a:pPr marL="685800" lvl="1" indent="-342900">
              <a:buFont typeface="+mj-lt"/>
              <a:buAutoNum type="arabicPeriod"/>
            </a:pPr>
            <a:r>
              <a:rPr lang="en-US" dirty="0"/>
              <a:t>Continue until you reach the bottom of the valley</a:t>
            </a:r>
          </a:p>
        </p:txBody>
      </p:sp>
      <p:sp>
        <p:nvSpPr>
          <p:cNvPr id="5" name="Slide Number Placeholder 4"/>
          <p:cNvSpPr>
            <a:spLocks noGrp="1"/>
          </p:cNvSpPr>
          <p:nvPr>
            <p:ph type="sldNum" sz="quarter" idx="12"/>
          </p:nvPr>
        </p:nvSpPr>
        <p:spPr/>
        <p:txBody>
          <a:bodyPr/>
          <a:lstStyle/>
          <a:p>
            <a:fld id="{F979D778-5668-409F-BE61-8F31D5437AFC}" type="slidenum">
              <a:rPr lang="en-CA" smtClean="0"/>
              <a:t>5</a:t>
            </a:fld>
            <a:endParaRPr lang="en-CA"/>
          </a:p>
        </p:txBody>
      </p:sp>
      <p:pic>
        <p:nvPicPr>
          <p:cNvPr id="7170" name="Picture 2" descr="Risultato immagini per gradient descendent">
            <a:extLst>
              <a:ext uri="{FF2B5EF4-FFF2-40B4-BE49-F238E27FC236}">
                <a16:creationId xmlns:a16="http://schemas.microsoft.com/office/drawing/2014/main" id="{DDEBDCAC-F06A-447E-940F-0475F06522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723" y="4593332"/>
            <a:ext cx="4038954" cy="2188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5264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2234D-F3DB-4C27-BF74-EC90955E3B06}"/>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815582A9-AF2F-4A2C-AAB3-94C892B39459}"/>
              </a:ext>
            </a:extLst>
          </p:cNvPr>
          <p:cNvSpPr>
            <a:spLocks noGrp="1"/>
          </p:cNvSpPr>
          <p:nvPr>
            <p:ph idx="1"/>
          </p:nvPr>
        </p:nvSpPr>
        <p:spPr/>
        <p:txBody>
          <a:bodyPr/>
          <a:lstStyle/>
          <a:p>
            <a:endParaRPr lang="it-IT"/>
          </a:p>
        </p:txBody>
      </p:sp>
      <p:pic>
        <p:nvPicPr>
          <p:cNvPr id="4" name="Picture 3">
            <a:extLst>
              <a:ext uri="{FF2B5EF4-FFF2-40B4-BE49-F238E27FC236}">
                <a16:creationId xmlns:a16="http://schemas.microsoft.com/office/drawing/2014/main" id="{189F4FF0-33C3-4D40-AA91-53308E8D9385}"/>
              </a:ext>
            </a:extLst>
          </p:cNvPr>
          <p:cNvPicPr>
            <a:picLocks noChangeAspect="1"/>
          </p:cNvPicPr>
          <p:nvPr/>
        </p:nvPicPr>
        <p:blipFill>
          <a:blip r:embed="rId2"/>
          <a:stretch>
            <a:fillRect/>
          </a:stretch>
        </p:blipFill>
        <p:spPr>
          <a:xfrm>
            <a:off x="254932" y="925584"/>
            <a:ext cx="8388424" cy="5502390"/>
          </a:xfrm>
          <a:prstGeom prst="rect">
            <a:avLst/>
          </a:prstGeom>
        </p:spPr>
      </p:pic>
    </p:spTree>
    <p:extLst>
      <p:ext uri="{BB962C8B-B14F-4D97-AF65-F5344CB8AC3E}">
        <p14:creationId xmlns:p14="http://schemas.microsoft.com/office/powerpoint/2010/main" val="4147410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41B5-9A6E-49CB-A811-0CF018A30E50}"/>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9BC7F531-E59C-467B-9448-F3FEEF81201C}"/>
              </a:ext>
            </a:extLst>
          </p:cNvPr>
          <p:cNvSpPr>
            <a:spLocks noGrp="1"/>
          </p:cNvSpPr>
          <p:nvPr>
            <p:ph idx="1"/>
          </p:nvPr>
        </p:nvSpPr>
        <p:spPr/>
        <p:txBody>
          <a:bodyPr/>
          <a:lstStyle/>
          <a:p>
            <a:endParaRPr lang="it-IT"/>
          </a:p>
        </p:txBody>
      </p:sp>
      <p:pic>
        <p:nvPicPr>
          <p:cNvPr id="4" name="Picture 3">
            <a:extLst>
              <a:ext uri="{FF2B5EF4-FFF2-40B4-BE49-F238E27FC236}">
                <a16:creationId xmlns:a16="http://schemas.microsoft.com/office/drawing/2014/main" id="{54F41E83-2D83-467A-8917-FBBE5690AE61}"/>
              </a:ext>
            </a:extLst>
          </p:cNvPr>
          <p:cNvPicPr>
            <a:picLocks noChangeAspect="1"/>
          </p:cNvPicPr>
          <p:nvPr/>
        </p:nvPicPr>
        <p:blipFill>
          <a:blip r:embed="rId2"/>
          <a:stretch>
            <a:fillRect/>
          </a:stretch>
        </p:blipFill>
        <p:spPr>
          <a:xfrm>
            <a:off x="123031" y="930275"/>
            <a:ext cx="8897937" cy="5569073"/>
          </a:xfrm>
          <a:prstGeom prst="rect">
            <a:avLst/>
          </a:prstGeom>
        </p:spPr>
      </p:pic>
    </p:spTree>
    <p:extLst>
      <p:ext uri="{BB962C8B-B14F-4D97-AF65-F5344CB8AC3E}">
        <p14:creationId xmlns:p14="http://schemas.microsoft.com/office/powerpoint/2010/main" val="24852317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76EE5-DBCD-400E-803D-378E5F84F7A8}"/>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0F0A2D8A-EEDE-47C2-88CA-4613A76374AD}"/>
              </a:ext>
            </a:extLst>
          </p:cNvPr>
          <p:cNvSpPr>
            <a:spLocks noGrp="1"/>
          </p:cNvSpPr>
          <p:nvPr>
            <p:ph idx="1"/>
          </p:nvPr>
        </p:nvSpPr>
        <p:spPr/>
        <p:txBody>
          <a:bodyPr/>
          <a:lstStyle/>
          <a:p>
            <a:endParaRPr lang="it-IT"/>
          </a:p>
        </p:txBody>
      </p:sp>
      <p:pic>
        <p:nvPicPr>
          <p:cNvPr id="7" name="Picture 6">
            <a:extLst>
              <a:ext uri="{FF2B5EF4-FFF2-40B4-BE49-F238E27FC236}">
                <a16:creationId xmlns:a16="http://schemas.microsoft.com/office/drawing/2014/main" id="{18044216-E070-4DCF-85D8-0D21F78C0131}"/>
              </a:ext>
            </a:extLst>
          </p:cNvPr>
          <p:cNvPicPr>
            <a:picLocks noChangeAspect="1"/>
          </p:cNvPicPr>
          <p:nvPr/>
        </p:nvPicPr>
        <p:blipFill>
          <a:blip r:embed="rId2"/>
          <a:stretch>
            <a:fillRect/>
          </a:stretch>
        </p:blipFill>
        <p:spPr>
          <a:xfrm>
            <a:off x="337520" y="1052736"/>
            <a:ext cx="7589485" cy="5437243"/>
          </a:xfrm>
          <a:prstGeom prst="rect">
            <a:avLst/>
          </a:prstGeom>
        </p:spPr>
      </p:pic>
      <p:pic>
        <p:nvPicPr>
          <p:cNvPr id="8" name="Picture 7">
            <a:extLst>
              <a:ext uri="{FF2B5EF4-FFF2-40B4-BE49-F238E27FC236}">
                <a16:creationId xmlns:a16="http://schemas.microsoft.com/office/drawing/2014/main" id="{53047578-231A-4A22-BB82-92359D09BB87}"/>
              </a:ext>
            </a:extLst>
          </p:cNvPr>
          <p:cNvPicPr>
            <a:picLocks noChangeAspect="1"/>
          </p:cNvPicPr>
          <p:nvPr/>
        </p:nvPicPr>
        <p:blipFill>
          <a:blip r:embed="rId3"/>
          <a:stretch>
            <a:fillRect/>
          </a:stretch>
        </p:blipFill>
        <p:spPr>
          <a:xfrm>
            <a:off x="899594" y="5215696"/>
            <a:ext cx="7589486" cy="1211407"/>
          </a:xfrm>
          <a:prstGeom prst="rect">
            <a:avLst/>
          </a:prstGeom>
        </p:spPr>
      </p:pic>
    </p:spTree>
    <p:extLst>
      <p:ext uri="{BB962C8B-B14F-4D97-AF65-F5344CB8AC3E}">
        <p14:creationId xmlns:p14="http://schemas.microsoft.com/office/powerpoint/2010/main" val="32909969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CE367-8C8A-46F9-88E4-1EFF1637077E}"/>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31423085-18B0-4E92-804D-8DC32F80FF0F}"/>
              </a:ext>
            </a:extLst>
          </p:cNvPr>
          <p:cNvSpPr>
            <a:spLocks noGrp="1"/>
          </p:cNvSpPr>
          <p:nvPr>
            <p:ph idx="1"/>
          </p:nvPr>
        </p:nvSpPr>
        <p:spPr/>
        <p:txBody>
          <a:bodyPr/>
          <a:lstStyle/>
          <a:p>
            <a:endParaRPr lang="it-IT"/>
          </a:p>
        </p:txBody>
      </p:sp>
      <p:pic>
        <p:nvPicPr>
          <p:cNvPr id="5" name="Picture 4">
            <a:extLst>
              <a:ext uri="{FF2B5EF4-FFF2-40B4-BE49-F238E27FC236}">
                <a16:creationId xmlns:a16="http://schemas.microsoft.com/office/drawing/2014/main" id="{ECFBD45D-B202-4C02-8D88-B996E1B440C3}"/>
              </a:ext>
            </a:extLst>
          </p:cNvPr>
          <p:cNvPicPr>
            <a:picLocks noChangeAspect="1"/>
          </p:cNvPicPr>
          <p:nvPr/>
        </p:nvPicPr>
        <p:blipFill>
          <a:blip r:embed="rId2"/>
          <a:stretch>
            <a:fillRect/>
          </a:stretch>
        </p:blipFill>
        <p:spPr>
          <a:xfrm>
            <a:off x="246063" y="996674"/>
            <a:ext cx="7772400" cy="5672686"/>
          </a:xfrm>
          <a:prstGeom prst="rect">
            <a:avLst/>
          </a:prstGeom>
        </p:spPr>
      </p:pic>
    </p:spTree>
    <p:extLst>
      <p:ext uri="{BB962C8B-B14F-4D97-AF65-F5344CB8AC3E}">
        <p14:creationId xmlns:p14="http://schemas.microsoft.com/office/powerpoint/2010/main" val="42883520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32BFB-0310-435A-A234-AB41AC91809D}"/>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FECF49C6-9D8A-4B2B-AB36-2556E68352E8}"/>
              </a:ext>
            </a:extLst>
          </p:cNvPr>
          <p:cNvSpPr>
            <a:spLocks noGrp="1"/>
          </p:cNvSpPr>
          <p:nvPr>
            <p:ph idx="1"/>
          </p:nvPr>
        </p:nvSpPr>
        <p:spPr/>
        <p:txBody>
          <a:bodyPr/>
          <a:lstStyle/>
          <a:p>
            <a:endParaRPr lang="it-IT"/>
          </a:p>
        </p:txBody>
      </p:sp>
      <p:pic>
        <p:nvPicPr>
          <p:cNvPr id="4" name="Picture 3">
            <a:extLst>
              <a:ext uri="{FF2B5EF4-FFF2-40B4-BE49-F238E27FC236}">
                <a16:creationId xmlns:a16="http://schemas.microsoft.com/office/drawing/2014/main" id="{49580E13-A9FE-439E-A40A-044B6694A822}"/>
              </a:ext>
            </a:extLst>
          </p:cNvPr>
          <p:cNvPicPr>
            <a:picLocks noChangeAspect="1"/>
          </p:cNvPicPr>
          <p:nvPr/>
        </p:nvPicPr>
        <p:blipFill>
          <a:blip r:embed="rId2"/>
          <a:stretch>
            <a:fillRect/>
          </a:stretch>
        </p:blipFill>
        <p:spPr>
          <a:xfrm>
            <a:off x="246063" y="980728"/>
            <a:ext cx="7668344" cy="5609374"/>
          </a:xfrm>
          <a:prstGeom prst="rect">
            <a:avLst/>
          </a:prstGeom>
        </p:spPr>
      </p:pic>
    </p:spTree>
    <p:extLst>
      <p:ext uri="{BB962C8B-B14F-4D97-AF65-F5344CB8AC3E}">
        <p14:creationId xmlns:p14="http://schemas.microsoft.com/office/powerpoint/2010/main" val="24784780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CBAD-730C-4C29-B8C3-29C098D88C69}"/>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99288E30-F32D-4966-B430-6C30E8CEAADB}"/>
              </a:ext>
            </a:extLst>
          </p:cNvPr>
          <p:cNvSpPr>
            <a:spLocks noGrp="1"/>
          </p:cNvSpPr>
          <p:nvPr>
            <p:ph idx="1"/>
          </p:nvPr>
        </p:nvSpPr>
        <p:spPr/>
        <p:txBody>
          <a:bodyPr/>
          <a:lstStyle/>
          <a:p>
            <a:endParaRPr lang="it-IT"/>
          </a:p>
        </p:txBody>
      </p:sp>
      <p:pic>
        <p:nvPicPr>
          <p:cNvPr id="4" name="Picture 3">
            <a:extLst>
              <a:ext uri="{FF2B5EF4-FFF2-40B4-BE49-F238E27FC236}">
                <a16:creationId xmlns:a16="http://schemas.microsoft.com/office/drawing/2014/main" id="{5758B195-78A3-4D02-A9FB-E3CB11BF7624}"/>
              </a:ext>
            </a:extLst>
          </p:cNvPr>
          <p:cNvPicPr>
            <a:picLocks noChangeAspect="1"/>
          </p:cNvPicPr>
          <p:nvPr/>
        </p:nvPicPr>
        <p:blipFill>
          <a:blip r:embed="rId2"/>
          <a:stretch>
            <a:fillRect/>
          </a:stretch>
        </p:blipFill>
        <p:spPr>
          <a:xfrm>
            <a:off x="246062" y="887214"/>
            <a:ext cx="8933433" cy="5940455"/>
          </a:xfrm>
          <a:prstGeom prst="rect">
            <a:avLst/>
          </a:prstGeom>
        </p:spPr>
      </p:pic>
    </p:spTree>
    <p:extLst>
      <p:ext uri="{BB962C8B-B14F-4D97-AF65-F5344CB8AC3E}">
        <p14:creationId xmlns:p14="http://schemas.microsoft.com/office/powerpoint/2010/main" val="18218858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E2F21-AC7A-4087-847E-126953BF9384}"/>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0E19BB20-4FD4-40E3-859C-EA1BA39BB95D}"/>
              </a:ext>
            </a:extLst>
          </p:cNvPr>
          <p:cNvSpPr>
            <a:spLocks noGrp="1"/>
          </p:cNvSpPr>
          <p:nvPr>
            <p:ph idx="1"/>
          </p:nvPr>
        </p:nvSpPr>
        <p:spPr/>
        <p:txBody>
          <a:bodyPr/>
          <a:lstStyle/>
          <a:p>
            <a:endParaRPr lang="it-IT"/>
          </a:p>
        </p:txBody>
      </p:sp>
      <p:pic>
        <p:nvPicPr>
          <p:cNvPr id="4" name="Picture 3">
            <a:extLst>
              <a:ext uri="{FF2B5EF4-FFF2-40B4-BE49-F238E27FC236}">
                <a16:creationId xmlns:a16="http://schemas.microsoft.com/office/drawing/2014/main" id="{73EC2BD0-A737-44F0-BCA4-B5ED92BFFCF9}"/>
              </a:ext>
            </a:extLst>
          </p:cNvPr>
          <p:cNvPicPr>
            <a:picLocks noChangeAspect="1"/>
          </p:cNvPicPr>
          <p:nvPr/>
        </p:nvPicPr>
        <p:blipFill>
          <a:blip r:embed="rId2"/>
          <a:stretch>
            <a:fillRect/>
          </a:stretch>
        </p:blipFill>
        <p:spPr>
          <a:xfrm>
            <a:off x="239150" y="930275"/>
            <a:ext cx="7772400" cy="5880394"/>
          </a:xfrm>
          <a:prstGeom prst="rect">
            <a:avLst/>
          </a:prstGeom>
        </p:spPr>
      </p:pic>
    </p:spTree>
    <p:extLst>
      <p:ext uri="{BB962C8B-B14F-4D97-AF65-F5344CB8AC3E}">
        <p14:creationId xmlns:p14="http://schemas.microsoft.com/office/powerpoint/2010/main" val="15803581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888B4-D0C0-4FD8-95C6-06DE06B7DCA5}"/>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424CBE9F-937D-4C32-AF3A-0484F5AF1147}"/>
              </a:ext>
            </a:extLst>
          </p:cNvPr>
          <p:cNvSpPr>
            <a:spLocks noGrp="1"/>
          </p:cNvSpPr>
          <p:nvPr>
            <p:ph idx="1"/>
          </p:nvPr>
        </p:nvSpPr>
        <p:spPr/>
        <p:txBody>
          <a:bodyPr/>
          <a:lstStyle/>
          <a:p>
            <a:endParaRPr lang="it-IT"/>
          </a:p>
        </p:txBody>
      </p:sp>
      <p:pic>
        <p:nvPicPr>
          <p:cNvPr id="4" name="Picture 3">
            <a:extLst>
              <a:ext uri="{FF2B5EF4-FFF2-40B4-BE49-F238E27FC236}">
                <a16:creationId xmlns:a16="http://schemas.microsoft.com/office/drawing/2014/main" id="{B427BF84-0119-4CBA-9C0D-F69BEBF60B75}"/>
              </a:ext>
            </a:extLst>
          </p:cNvPr>
          <p:cNvPicPr>
            <a:picLocks noChangeAspect="1"/>
          </p:cNvPicPr>
          <p:nvPr/>
        </p:nvPicPr>
        <p:blipFill>
          <a:blip r:embed="rId2"/>
          <a:stretch>
            <a:fillRect/>
          </a:stretch>
        </p:blipFill>
        <p:spPr>
          <a:xfrm>
            <a:off x="221481" y="1052736"/>
            <a:ext cx="8676456" cy="5391426"/>
          </a:xfrm>
          <a:prstGeom prst="rect">
            <a:avLst/>
          </a:prstGeom>
        </p:spPr>
      </p:pic>
    </p:spTree>
    <p:extLst>
      <p:ext uri="{BB962C8B-B14F-4D97-AF65-F5344CB8AC3E}">
        <p14:creationId xmlns:p14="http://schemas.microsoft.com/office/powerpoint/2010/main" val="4207672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95DF-B007-48E9-BC3F-F946BAC5C4B2}"/>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E8A14959-A55B-4071-909E-B44C68180AB1}"/>
              </a:ext>
            </a:extLst>
          </p:cNvPr>
          <p:cNvSpPr>
            <a:spLocks noGrp="1"/>
          </p:cNvSpPr>
          <p:nvPr>
            <p:ph idx="1"/>
          </p:nvPr>
        </p:nvSpPr>
        <p:spPr/>
        <p:txBody>
          <a:bodyPr/>
          <a:lstStyle/>
          <a:p>
            <a:endParaRPr lang="it-IT"/>
          </a:p>
        </p:txBody>
      </p:sp>
      <p:pic>
        <p:nvPicPr>
          <p:cNvPr id="4" name="Picture 3">
            <a:extLst>
              <a:ext uri="{FF2B5EF4-FFF2-40B4-BE49-F238E27FC236}">
                <a16:creationId xmlns:a16="http://schemas.microsoft.com/office/drawing/2014/main" id="{816F4FDD-ED5D-411F-BF74-D6C1288B4CDB}"/>
              </a:ext>
            </a:extLst>
          </p:cNvPr>
          <p:cNvPicPr>
            <a:picLocks noChangeAspect="1"/>
          </p:cNvPicPr>
          <p:nvPr/>
        </p:nvPicPr>
        <p:blipFill>
          <a:blip r:embed="rId2"/>
          <a:stretch>
            <a:fillRect/>
          </a:stretch>
        </p:blipFill>
        <p:spPr>
          <a:xfrm>
            <a:off x="271701" y="1052736"/>
            <a:ext cx="7091833" cy="5384648"/>
          </a:xfrm>
          <a:prstGeom prst="rect">
            <a:avLst/>
          </a:prstGeom>
        </p:spPr>
      </p:pic>
    </p:spTree>
    <p:extLst>
      <p:ext uri="{BB962C8B-B14F-4D97-AF65-F5344CB8AC3E}">
        <p14:creationId xmlns:p14="http://schemas.microsoft.com/office/powerpoint/2010/main" val="16769227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99071-A2D3-4BAD-ADB3-0597F350C622}"/>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846F0828-8F3D-4F00-A57E-2E12AECC22E5}"/>
              </a:ext>
            </a:extLst>
          </p:cNvPr>
          <p:cNvSpPr>
            <a:spLocks noGrp="1"/>
          </p:cNvSpPr>
          <p:nvPr>
            <p:ph idx="1"/>
          </p:nvPr>
        </p:nvSpPr>
        <p:spPr/>
        <p:txBody>
          <a:bodyPr/>
          <a:lstStyle/>
          <a:p>
            <a:endParaRPr lang="it-IT"/>
          </a:p>
        </p:txBody>
      </p:sp>
      <p:pic>
        <p:nvPicPr>
          <p:cNvPr id="4" name="Picture 3">
            <a:extLst>
              <a:ext uri="{FF2B5EF4-FFF2-40B4-BE49-F238E27FC236}">
                <a16:creationId xmlns:a16="http://schemas.microsoft.com/office/drawing/2014/main" id="{682E8D03-CF77-4B96-9316-D05EB903AF4E}"/>
              </a:ext>
            </a:extLst>
          </p:cNvPr>
          <p:cNvPicPr>
            <a:picLocks noChangeAspect="1"/>
          </p:cNvPicPr>
          <p:nvPr/>
        </p:nvPicPr>
        <p:blipFill>
          <a:blip r:embed="rId2"/>
          <a:stretch>
            <a:fillRect/>
          </a:stretch>
        </p:blipFill>
        <p:spPr>
          <a:xfrm>
            <a:off x="277621" y="925584"/>
            <a:ext cx="7884368" cy="5878058"/>
          </a:xfrm>
          <a:prstGeom prst="rect">
            <a:avLst/>
          </a:prstGeom>
        </p:spPr>
      </p:pic>
    </p:spTree>
    <p:extLst>
      <p:ext uri="{BB962C8B-B14F-4D97-AF65-F5344CB8AC3E}">
        <p14:creationId xmlns:p14="http://schemas.microsoft.com/office/powerpoint/2010/main" val="855252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p:cNvSpPr>
            <a:spLocks noGrp="1"/>
          </p:cNvSpPr>
          <p:nvPr>
            <p:ph type="sldNum" sz="quarter" idx="12"/>
          </p:nvPr>
        </p:nvSpPr>
        <p:spPr/>
        <p:txBody>
          <a:bodyPr/>
          <a:lstStyle/>
          <a:p>
            <a:fld id="{E4975898-1889-4B5C-90D8-64EF9F125709}" type="slidenum">
              <a:rPr lang="en-US" smtClean="0"/>
              <a:pPr/>
              <a:t>6</a:t>
            </a:fld>
            <a:endParaRPr lang="en-US"/>
          </a:p>
        </p:txBody>
      </p:sp>
      <p:sp>
        <p:nvSpPr>
          <p:cNvPr id="4" name="CasellaDiTesto 3"/>
          <p:cNvSpPr txBox="1"/>
          <p:nvPr/>
        </p:nvSpPr>
        <p:spPr>
          <a:xfrm>
            <a:off x="485775" y="1718878"/>
            <a:ext cx="8243888" cy="2169825"/>
          </a:xfrm>
          <a:prstGeom prst="rect">
            <a:avLst/>
          </a:prstGeom>
          <a:noFill/>
        </p:spPr>
        <p:txBody>
          <a:bodyPr wrap="square" rtlCol="0">
            <a:spAutoFit/>
          </a:bodyPr>
          <a:lstStyle/>
          <a:p>
            <a:r>
              <a:rPr lang="it-IT" sz="1350" dirty="0">
                <a:latin typeface="Courier New" panose="02070309020205020404" pitchFamily="49" charset="0"/>
                <a:cs typeface="Courier New" panose="02070309020205020404" pitchFamily="49" charset="0"/>
              </a:rPr>
              <a:t>#</a:t>
            </a:r>
            <a:r>
              <a:rPr lang="it-IT" sz="1350" dirty="0" err="1">
                <a:latin typeface="Courier New" panose="02070309020205020404" pitchFamily="49" charset="0"/>
                <a:cs typeface="Courier New" panose="02070309020205020404" pitchFamily="49" charset="0"/>
              </a:rPr>
              <a:t>Table</a:t>
            </a:r>
            <a:r>
              <a:rPr lang="it-IT" sz="1350" dirty="0">
                <a:latin typeface="Courier New" panose="02070309020205020404" pitchFamily="49" charset="0"/>
                <a:cs typeface="Courier New" panose="02070309020205020404" pitchFamily="49" charset="0"/>
              </a:rPr>
              <a:t>: </a:t>
            </a:r>
            <a:r>
              <a:rPr lang="it-IT" sz="1350" dirty="0" err="1">
                <a:latin typeface="Courier New" panose="02070309020205020404" pitchFamily="49" charset="0"/>
                <a:cs typeface="Courier New" panose="02070309020205020404" pitchFamily="49" charset="0"/>
              </a:rPr>
              <a:t>Year,GDP</a:t>
            </a:r>
            <a:r>
              <a:rPr lang="it-IT" sz="1350" dirty="0">
                <a:latin typeface="Courier New" panose="02070309020205020404" pitchFamily="49" charset="0"/>
                <a:cs typeface="Courier New" panose="02070309020205020404" pitchFamily="49" charset="0"/>
              </a:rPr>
              <a:t> forecast for </a:t>
            </a:r>
            <a:r>
              <a:rPr lang="it-IT" sz="1350" dirty="0" err="1">
                <a:latin typeface="Courier New" panose="02070309020205020404" pitchFamily="49" charset="0"/>
                <a:cs typeface="Courier New" panose="02070309020205020404" pitchFamily="49" charset="0"/>
              </a:rPr>
              <a:t>next</a:t>
            </a:r>
            <a:r>
              <a:rPr lang="it-IT" sz="1350" dirty="0">
                <a:latin typeface="Courier New" panose="02070309020205020404" pitchFamily="49" charset="0"/>
                <a:cs typeface="Courier New" panose="02070309020205020404" pitchFamily="49" charset="0"/>
              </a:rPr>
              <a:t> </a:t>
            </a:r>
            <a:r>
              <a:rPr lang="it-IT" sz="1350" dirty="0" err="1">
                <a:latin typeface="Courier New" panose="02070309020205020404" pitchFamily="49" charset="0"/>
                <a:cs typeface="Courier New" panose="02070309020205020404" pitchFamily="49" charset="0"/>
              </a:rPr>
              <a:t>year</a:t>
            </a:r>
            <a:r>
              <a:rPr lang="it-IT" sz="1350" dirty="0">
                <a:latin typeface="Courier New" panose="02070309020205020404" pitchFamily="49" charset="0"/>
                <a:cs typeface="Courier New" panose="02070309020205020404" pitchFamily="49" charset="0"/>
              </a:rPr>
              <a:t>, </a:t>
            </a:r>
            <a:r>
              <a:rPr lang="it-IT" sz="1350" dirty="0" err="1">
                <a:latin typeface="Courier New" panose="02070309020205020404" pitchFamily="49" charset="0"/>
                <a:cs typeface="Courier New" panose="02070309020205020404" pitchFamily="49" charset="0"/>
              </a:rPr>
              <a:t>Number</a:t>
            </a:r>
            <a:r>
              <a:rPr lang="it-IT" sz="1350" dirty="0">
                <a:latin typeface="Courier New" panose="02070309020205020404" pitchFamily="49" charset="0"/>
                <a:cs typeface="Courier New" panose="02070309020205020404" pitchFamily="49" charset="0"/>
              </a:rPr>
              <a:t> of cars </a:t>
            </a:r>
            <a:r>
              <a:rPr lang="it-IT" sz="1350" dirty="0" err="1">
                <a:latin typeface="Courier New" panose="02070309020205020404" pitchFamily="49" charset="0"/>
                <a:cs typeface="Courier New" panose="02070309020205020404" pitchFamily="49" charset="0"/>
              </a:rPr>
              <a:t>sold</a:t>
            </a:r>
            <a:r>
              <a:rPr lang="it-IT" sz="1350" dirty="0">
                <a:latin typeface="Courier New" panose="02070309020205020404" pitchFamily="49" charset="0"/>
                <a:cs typeface="Courier New" panose="02070309020205020404" pitchFamily="49" charset="0"/>
              </a:rPr>
              <a:t> (in 0.1 </a:t>
            </a:r>
            <a:r>
              <a:rPr lang="it-IT" sz="1350" dirty="0" err="1">
                <a:latin typeface="Courier New" panose="02070309020205020404" pitchFamily="49" charset="0"/>
                <a:cs typeface="Courier New" panose="02070309020205020404" pitchFamily="49" charset="0"/>
              </a:rPr>
              <a:t>milions</a:t>
            </a:r>
            <a:r>
              <a:rPr lang="it-IT" sz="1350" dirty="0">
                <a:latin typeface="Courier New" panose="02070309020205020404" pitchFamily="49" charset="0"/>
                <a:cs typeface="Courier New" panose="02070309020205020404" pitchFamily="49" charset="0"/>
              </a:rPr>
              <a:t>)</a:t>
            </a:r>
          </a:p>
          <a:p>
            <a:r>
              <a:rPr lang="it-IT" sz="1350" dirty="0">
                <a:latin typeface="Courier New" panose="02070309020205020404" pitchFamily="49" charset="0"/>
                <a:cs typeface="Courier New" panose="02070309020205020404" pitchFamily="49" charset="0"/>
              </a:rPr>
              <a:t>A&lt;-</a:t>
            </a:r>
            <a:r>
              <a:rPr lang="it-IT" sz="1350" dirty="0" err="1">
                <a:latin typeface="Courier New" panose="02070309020205020404" pitchFamily="49" charset="0"/>
                <a:cs typeface="Courier New" panose="02070309020205020404" pitchFamily="49" charset="0"/>
              </a:rPr>
              <a:t>rbind</a:t>
            </a:r>
            <a:r>
              <a:rPr lang="it-IT" sz="1350" dirty="0">
                <a:latin typeface="Courier New" panose="02070309020205020404" pitchFamily="49" charset="0"/>
                <a:cs typeface="Courier New" panose="02070309020205020404" pitchFamily="49" charset="0"/>
              </a:rPr>
              <a:t>( c(2011,6.2,26.3),c(2012,6.5,26.65),c(2013,5.48,25.03),c(2014,6.54,26.01),c(2015,7.18,27.9),c(2016,7.93,30.47))</a:t>
            </a:r>
          </a:p>
          <a:p>
            <a:r>
              <a:rPr lang="it-IT" sz="1350" dirty="0" err="1">
                <a:latin typeface="Courier New" panose="02070309020205020404" pitchFamily="49" charset="0"/>
                <a:cs typeface="Courier New" panose="02070309020205020404" pitchFamily="49" charset="0"/>
              </a:rPr>
              <a:t>View</a:t>
            </a:r>
            <a:r>
              <a:rPr lang="it-IT" sz="1350" dirty="0">
                <a:latin typeface="Courier New" panose="02070309020205020404" pitchFamily="49" charset="0"/>
                <a:cs typeface="Courier New" panose="02070309020205020404" pitchFamily="49" charset="0"/>
              </a:rPr>
              <a:t>(A)</a:t>
            </a:r>
          </a:p>
          <a:p>
            <a:endParaRPr lang="it-IT" sz="1350" dirty="0">
              <a:latin typeface="Courier New" panose="02070309020205020404" pitchFamily="49" charset="0"/>
              <a:cs typeface="Courier New" panose="02070309020205020404" pitchFamily="49" charset="0"/>
            </a:endParaRPr>
          </a:p>
          <a:p>
            <a:r>
              <a:rPr lang="it-IT" sz="1350" dirty="0">
                <a:latin typeface="Courier New" panose="02070309020205020404" pitchFamily="49" charset="0"/>
                <a:cs typeface="Courier New" panose="02070309020205020404" pitchFamily="49" charset="0"/>
              </a:rPr>
              <a:t>#an </a:t>
            </a:r>
            <a:r>
              <a:rPr lang="it-IT" sz="1350" dirty="0" err="1">
                <a:latin typeface="Courier New" panose="02070309020205020404" pitchFamily="49" charset="0"/>
                <a:cs typeface="Courier New" panose="02070309020205020404" pitchFamily="49" charset="0"/>
              </a:rPr>
              <a:t>example</a:t>
            </a:r>
            <a:r>
              <a:rPr lang="it-IT" sz="1350" dirty="0">
                <a:latin typeface="Courier New" panose="02070309020205020404" pitchFamily="49" charset="0"/>
                <a:cs typeface="Courier New" panose="02070309020205020404" pitchFamily="49" charset="0"/>
              </a:rPr>
              <a:t> of </a:t>
            </a:r>
            <a:r>
              <a:rPr lang="it-IT" sz="1350" dirty="0" err="1">
                <a:latin typeface="Courier New" panose="02070309020205020404" pitchFamily="49" charset="0"/>
                <a:cs typeface="Courier New" panose="02070309020205020404" pitchFamily="49" charset="0"/>
              </a:rPr>
              <a:t>simple</a:t>
            </a:r>
            <a:r>
              <a:rPr lang="it-IT" sz="1350" dirty="0">
                <a:latin typeface="Courier New" panose="02070309020205020404" pitchFamily="49" charset="0"/>
                <a:cs typeface="Courier New" panose="02070309020205020404" pitchFamily="49" charset="0"/>
              </a:rPr>
              <a:t> linear </a:t>
            </a:r>
            <a:r>
              <a:rPr lang="it-IT" sz="1350" dirty="0" err="1">
                <a:latin typeface="Courier New" panose="02070309020205020404" pitchFamily="49" charset="0"/>
                <a:cs typeface="Courier New" panose="02070309020205020404" pitchFamily="49" charset="0"/>
              </a:rPr>
              <a:t>regression</a:t>
            </a:r>
            <a:r>
              <a:rPr lang="it-IT" sz="1350" dirty="0">
                <a:latin typeface="Courier New" panose="02070309020205020404" pitchFamily="49" charset="0"/>
                <a:cs typeface="Courier New" panose="02070309020205020404" pitchFamily="49" charset="0"/>
              </a:rPr>
              <a:t>: </a:t>
            </a:r>
            <a:r>
              <a:rPr lang="it-IT" sz="1350" dirty="0" err="1">
                <a:latin typeface="Courier New" panose="02070309020205020404" pitchFamily="49" charset="0"/>
                <a:cs typeface="Courier New" panose="02070309020205020404" pitchFamily="49" charset="0"/>
              </a:rPr>
              <a:t>number_cars</a:t>
            </a:r>
            <a:r>
              <a:rPr lang="it-IT" sz="1350" dirty="0">
                <a:latin typeface="Courier New" panose="02070309020205020404" pitchFamily="49" charset="0"/>
                <a:cs typeface="Courier New" panose="02070309020205020404" pitchFamily="49" charset="0"/>
              </a:rPr>
              <a:t>=beta_0+beta_1*GDP</a:t>
            </a:r>
          </a:p>
          <a:p>
            <a:r>
              <a:rPr lang="it-IT" sz="1350" dirty="0">
                <a:latin typeface="Courier New" panose="02070309020205020404" pitchFamily="49" charset="0"/>
                <a:cs typeface="Courier New" panose="02070309020205020404" pitchFamily="49" charset="0"/>
              </a:rPr>
              <a:t>res2&lt;-lm(A[,3]~A[,2])</a:t>
            </a:r>
          </a:p>
          <a:p>
            <a:r>
              <a:rPr lang="it-IT" sz="1350" dirty="0" err="1">
                <a:latin typeface="Courier New" panose="02070309020205020404" pitchFamily="49" charset="0"/>
                <a:cs typeface="Courier New" panose="02070309020205020404" pitchFamily="49" charset="0"/>
              </a:rPr>
              <a:t>summary</a:t>
            </a:r>
            <a:r>
              <a:rPr lang="it-IT" sz="1350" dirty="0">
                <a:latin typeface="Courier New" panose="02070309020205020404" pitchFamily="49" charset="0"/>
                <a:cs typeface="Courier New" panose="02070309020205020404" pitchFamily="49" charset="0"/>
              </a:rPr>
              <a:t>(res2)</a:t>
            </a:r>
          </a:p>
          <a:p>
            <a:endParaRPr lang="it-IT" sz="1350" dirty="0"/>
          </a:p>
        </p:txBody>
      </p:sp>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1083" y="3979207"/>
            <a:ext cx="4004504" cy="2573993"/>
          </a:xfrm>
          <a:prstGeom prst="rect">
            <a:avLst/>
          </a:prstGeom>
        </p:spPr>
      </p:pic>
      <p:pic>
        <p:nvPicPr>
          <p:cNvPr id="7" name="Immagine 6"/>
          <p:cNvPicPr>
            <a:picLocks noChangeAspect="1"/>
          </p:cNvPicPr>
          <p:nvPr/>
        </p:nvPicPr>
        <p:blipFill>
          <a:blip r:embed="rId3"/>
          <a:stretch>
            <a:fillRect/>
          </a:stretch>
        </p:blipFill>
        <p:spPr>
          <a:xfrm>
            <a:off x="772004" y="4409339"/>
            <a:ext cx="3835715" cy="1921429"/>
          </a:xfrm>
          <a:prstGeom prst="rect">
            <a:avLst/>
          </a:prstGeom>
        </p:spPr>
      </p:pic>
      <p:sp>
        <p:nvSpPr>
          <p:cNvPr id="2" name="CasellaDiTesto 1">
            <a:extLst>
              <a:ext uri="{FF2B5EF4-FFF2-40B4-BE49-F238E27FC236}">
                <a16:creationId xmlns:a16="http://schemas.microsoft.com/office/drawing/2014/main" id="{8BCB9624-6DD8-4B4D-A977-DF63A8B656BE}"/>
              </a:ext>
            </a:extLst>
          </p:cNvPr>
          <p:cNvSpPr txBox="1"/>
          <p:nvPr/>
        </p:nvSpPr>
        <p:spPr>
          <a:xfrm>
            <a:off x="467544" y="1124744"/>
            <a:ext cx="8208912" cy="369332"/>
          </a:xfrm>
          <a:prstGeom prst="rect">
            <a:avLst/>
          </a:prstGeom>
          <a:noFill/>
        </p:spPr>
        <p:txBody>
          <a:bodyPr wrap="square" rtlCol="0">
            <a:spAutoFit/>
          </a:bodyPr>
          <a:lstStyle/>
          <a:p>
            <a:r>
              <a:rPr lang="it-IT" dirty="0"/>
              <a:t>LINEAR REGRESSION: R-</a:t>
            </a:r>
            <a:r>
              <a:rPr lang="it-IT" dirty="0" err="1"/>
              <a:t>squared</a:t>
            </a:r>
            <a:r>
              <a:rPr lang="it-IT" dirty="0"/>
              <a:t> &amp; p-</a:t>
            </a:r>
            <a:r>
              <a:rPr lang="it-IT" dirty="0" err="1"/>
              <a:t>value</a:t>
            </a:r>
            <a:endParaRPr lang="it-IT" dirty="0"/>
          </a:p>
        </p:txBody>
      </p:sp>
    </p:spTree>
    <p:extLst>
      <p:ext uri="{BB962C8B-B14F-4D97-AF65-F5344CB8AC3E}">
        <p14:creationId xmlns:p14="http://schemas.microsoft.com/office/powerpoint/2010/main" val="4091195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C746F-CAA6-4468-9C3B-CDEF870556F6}"/>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191F57DF-05BB-4FD1-B540-A4EAA8C43956}"/>
              </a:ext>
            </a:extLst>
          </p:cNvPr>
          <p:cNvSpPr>
            <a:spLocks noGrp="1"/>
          </p:cNvSpPr>
          <p:nvPr>
            <p:ph idx="1"/>
          </p:nvPr>
        </p:nvSpPr>
        <p:spPr/>
        <p:txBody>
          <a:bodyPr/>
          <a:lstStyle/>
          <a:p>
            <a:endParaRPr lang="it-IT" dirty="0"/>
          </a:p>
        </p:txBody>
      </p:sp>
      <p:pic>
        <p:nvPicPr>
          <p:cNvPr id="4" name="Picture 3">
            <a:extLst>
              <a:ext uri="{FF2B5EF4-FFF2-40B4-BE49-F238E27FC236}">
                <a16:creationId xmlns:a16="http://schemas.microsoft.com/office/drawing/2014/main" id="{B17421EC-FC92-43A9-B5FF-AAECC2F70E27}"/>
              </a:ext>
            </a:extLst>
          </p:cNvPr>
          <p:cNvPicPr>
            <a:picLocks noChangeAspect="1"/>
          </p:cNvPicPr>
          <p:nvPr/>
        </p:nvPicPr>
        <p:blipFill>
          <a:blip r:embed="rId2"/>
          <a:stretch>
            <a:fillRect/>
          </a:stretch>
        </p:blipFill>
        <p:spPr>
          <a:xfrm>
            <a:off x="246063" y="961132"/>
            <a:ext cx="6687875" cy="5835238"/>
          </a:xfrm>
          <a:prstGeom prst="rect">
            <a:avLst/>
          </a:prstGeom>
        </p:spPr>
      </p:pic>
    </p:spTree>
    <p:extLst>
      <p:ext uri="{BB962C8B-B14F-4D97-AF65-F5344CB8AC3E}">
        <p14:creationId xmlns:p14="http://schemas.microsoft.com/office/powerpoint/2010/main" val="16800029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53B04-119E-4467-8B8A-52339003D650}"/>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97B1080F-DAD9-442F-ADCD-93678140D280}"/>
              </a:ext>
            </a:extLst>
          </p:cNvPr>
          <p:cNvSpPr>
            <a:spLocks noGrp="1"/>
          </p:cNvSpPr>
          <p:nvPr>
            <p:ph idx="1"/>
          </p:nvPr>
        </p:nvSpPr>
        <p:spPr/>
        <p:txBody>
          <a:bodyPr/>
          <a:lstStyle/>
          <a:p>
            <a:endParaRPr lang="it-IT"/>
          </a:p>
        </p:txBody>
      </p:sp>
      <p:pic>
        <p:nvPicPr>
          <p:cNvPr id="4" name="Picture 3">
            <a:extLst>
              <a:ext uri="{FF2B5EF4-FFF2-40B4-BE49-F238E27FC236}">
                <a16:creationId xmlns:a16="http://schemas.microsoft.com/office/drawing/2014/main" id="{DFAEC0E7-3966-4A9D-9250-90DC46DC332E}"/>
              </a:ext>
            </a:extLst>
          </p:cNvPr>
          <p:cNvPicPr>
            <a:picLocks noChangeAspect="1"/>
          </p:cNvPicPr>
          <p:nvPr/>
        </p:nvPicPr>
        <p:blipFill>
          <a:blip r:embed="rId2"/>
          <a:stretch>
            <a:fillRect/>
          </a:stretch>
        </p:blipFill>
        <p:spPr>
          <a:xfrm>
            <a:off x="107504" y="930275"/>
            <a:ext cx="7700911" cy="5793264"/>
          </a:xfrm>
          <a:prstGeom prst="rect">
            <a:avLst/>
          </a:prstGeom>
        </p:spPr>
      </p:pic>
    </p:spTree>
    <p:extLst>
      <p:ext uri="{BB962C8B-B14F-4D97-AF65-F5344CB8AC3E}">
        <p14:creationId xmlns:p14="http://schemas.microsoft.com/office/powerpoint/2010/main" val="21217895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53B04-119E-4467-8B8A-52339003D650}"/>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97B1080F-DAD9-442F-ADCD-93678140D280}"/>
              </a:ext>
            </a:extLst>
          </p:cNvPr>
          <p:cNvSpPr>
            <a:spLocks noGrp="1"/>
          </p:cNvSpPr>
          <p:nvPr>
            <p:ph idx="1"/>
          </p:nvPr>
        </p:nvSpPr>
        <p:spPr/>
        <p:txBody>
          <a:bodyPr/>
          <a:lstStyle/>
          <a:p>
            <a:endParaRPr lang="it-IT"/>
          </a:p>
        </p:txBody>
      </p:sp>
      <p:pic>
        <p:nvPicPr>
          <p:cNvPr id="4" name="Picture 3">
            <a:extLst>
              <a:ext uri="{FF2B5EF4-FFF2-40B4-BE49-F238E27FC236}">
                <a16:creationId xmlns:a16="http://schemas.microsoft.com/office/drawing/2014/main" id="{4E4EE35F-D26D-4B75-8757-55B562F9595D}"/>
              </a:ext>
            </a:extLst>
          </p:cNvPr>
          <p:cNvPicPr>
            <a:picLocks noChangeAspect="1"/>
          </p:cNvPicPr>
          <p:nvPr/>
        </p:nvPicPr>
        <p:blipFill>
          <a:blip r:embed="rId2"/>
          <a:stretch>
            <a:fillRect/>
          </a:stretch>
        </p:blipFill>
        <p:spPr>
          <a:xfrm>
            <a:off x="121264" y="930275"/>
            <a:ext cx="7884368" cy="5773313"/>
          </a:xfrm>
          <a:prstGeom prst="rect">
            <a:avLst/>
          </a:prstGeom>
        </p:spPr>
      </p:pic>
    </p:spTree>
    <p:extLst>
      <p:ext uri="{BB962C8B-B14F-4D97-AF65-F5344CB8AC3E}">
        <p14:creationId xmlns:p14="http://schemas.microsoft.com/office/powerpoint/2010/main" val="18343684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53B04-119E-4467-8B8A-52339003D650}"/>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97B1080F-DAD9-442F-ADCD-93678140D280}"/>
              </a:ext>
            </a:extLst>
          </p:cNvPr>
          <p:cNvSpPr>
            <a:spLocks noGrp="1"/>
          </p:cNvSpPr>
          <p:nvPr>
            <p:ph idx="1"/>
          </p:nvPr>
        </p:nvSpPr>
        <p:spPr/>
        <p:txBody>
          <a:bodyPr/>
          <a:lstStyle/>
          <a:p>
            <a:endParaRPr lang="it-IT"/>
          </a:p>
        </p:txBody>
      </p:sp>
      <p:pic>
        <p:nvPicPr>
          <p:cNvPr id="4" name="Picture 3">
            <a:extLst>
              <a:ext uri="{FF2B5EF4-FFF2-40B4-BE49-F238E27FC236}">
                <a16:creationId xmlns:a16="http://schemas.microsoft.com/office/drawing/2014/main" id="{333F9426-D8BA-4032-AC94-0BF7A5E77F02}"/>
              </a:ext>
            </a:extLst>
          </p:cNvPr>
          <p:cNvPicPr>
            <a:picLocks noChangeAspect="1"/>
          </p:cNvPicPr>
          <p:nvPr/>
        </p:nvPicPr>
        <p:blipFill>
          <a:blip r:embed="rId2"/>
          <a:stretch>
            <a:fillRect/>
          </a:stretch>
        </p:blipFill>
        <p:spPr>
          <a:xfrm>
            <a:off x="246063" y="930275"/>
            <a:ext cx="8388424" cy="5578642"/>
          </a:xfrm>
          <a:prstGeom prst="rect">
            <a:avLst/>
          </a:prstGeom>
        </p:spPr>
      </p:pic>
    </p:spTree>
    <p:extLst>
      <p:ext uri="{BB962C8B-B14F-4D97-AF65-F5344CB8AC3E}">
        <p14:creationId xmlns:p14="http://schemas.microsoft.com/office/powerpoint/2010/main" val="8424502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53B04-119E-4467-8B8A-52339003D650}"/>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97B1080F-DAD9-442F-ADCD-93678140D280}"/>
              </a:ext>
            </a:extLst>
          </p:cNvPr>
          <p:cNvSpPr>
            <a:spLocks noGrp="1"/>
          </p:cNvSpPr>
          <p:nvPr>
            <p:ph idx="1"/>
          </p:nvPr>
        </p:nvSpPr>
        <p:spPr/>
        <p:txBody>
          <a:bodyPr/>
          <a:lstStyle/>
          <a:p>
            <a:endParaRPr lang="it-IT"/>
          </a:p>
        </p:txBody>
      </p:sp>
      <p:pic>
        <p:nvPicPr>
          <p:cNvPr id="4" name="Picture 3">
            <a:extLst>
              <a:ext uri="{FF2B5EF4-FFF2-40B4-BE49-F238E27FC236}">
                <a16:creationId xmlns:a16="http://schemas.microsoft.com/office/drawing/2014/main" id="{6E798B2E-F2AE-4F31-9EB2-035B02C44FAD}"/>
              </a:ext>
            </a:extLst>
          </p:cNvPr>
          <p:cNvPicPr>
            <a:picLocks noChangeAspect="1"/>
          </p:cNvPicPr>
          <p:nvPr/>
        </p:nvPicPr>
        <p:blipFill>
          <a:blip r:embed="rId2"/>
          <a:stretch>
            <a:fillRect/>
          </a:stretch>
        </p:blipFill>
        <p:spPr>
          <a:xfrm>
            <a:off x="179512" y="1005852"/>
            <a:ext cx="8458200" cy="5256836"/>
          </a:xfrm>
          <a:prstGeom prst="rect">
            <a:avLst/>
          </a:prstGeom>
        </p:spPr>
      </p:pic>
    </p:spTree>
    <p:extLst>
      <p:ext uri="{BB962C8B-B14F-4D97-AF65-F5344CB8AC3E}">
        <p14:creationId xmlns:p14="http://schemas.microsoft.com/office/powerpoint/2010/main" val="32952837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53B04-119E-4467-8B8A-52339003D650}"/>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97B1080F-DAD9-442F-ADCD-93678140D280}"/>
              </a:ext>
            </a:extLst>
          </p:cNvPr>
          <p:cNvSpPr>
            <a:spLocks noGrp="1"/>
          </p:cNvSpPr>
          <p:nvPr>
            <p:ph idx="1"/>
          </p:nvPr>
        </p:nvSpPr>
        <p:spPr/>
        <p:txBody>
          <a:bodyPr/>
          <a:lstStyle/>
          <a:p>
            <a:endParaRPr lang="it-IT"/>
          </a:p>
        </p:txBody>
      </p:sp>
      <p:pic>
        <p:nvPicPr>
          <p:cNvPr id="4" name="Picture 3">
            <a:extLst>
              <a:ext uri="{FF2B5EF4-FFF2-40B4-BE49-F238E27FC236}">
                <a16:creationId xmlns:a16="http://schemas.microsoft.com/office/drawing/2014/main" id="{D347AA9B-A6D6-442F-B9AF-619A3AFECE73}"/>
              </a:ext>
            </a:extLst>
          </p:cNvPr>
          <p:cNvPicPr>
            <a:picLocks noChangeAspect="1"/>
          </p:cNvPicPr>
          <p:nvPr/>
        </p:nvPicPr>
        <p:blipFill>
          <a:blip r:embed="rId2"/>
          <a:stretch>
            <a:fillRect/>
          </a:stretch>
        </p:blipFill>
        <p:spPr>
          <a:xfrm>
            <a:off x="269730" y="930275"/>
            <a:ext cx="6930499" cy="5733958"/>
          </a:xfrm>
          <a:prstGeom prst="rect">
            <a:avLst/>
          </a:prstGeom>
        </p:spPr>
      </p:pic>
    </p:spTree>
    <p:extLst>
      <p:ext uri="{BB962C8B-B14F-4D97-AF65-F5344CB8AC3E}">
        <p14:creationId xmlns:p14="http://schemas.microsoft.com/office/powerpoint/2010/main" val="34651203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53B04-119E-4467-8B8A-52339003D650}"/>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97B1080F-DAD9-442F-ADCD-93678140D280}"/>
              </a:ext>
            </a:extLst>
          </p:cNvPr>
          <p:cNvSpPr>
            <a:spLocks noGrp="1"/>
          </p:cNvSpPr>
          <p:nvPr>
            <p:ph idx="1"/>
          </p:nvPr>
        </p:nvSpPr>
        <p:spPr/>
        <p:txBody>
          <a:bodyPr/>
          <a:lstStyle/>
          <a:p>
            <a:endParaRPr lang="it-IT"/>
          </a:p>
        </p:txBody>
      </p:sp>
      <p:pic>
        <p:nvPicPr>
          <p:cNvPr id="4" name="Picture 3">
            <a:extLst>
              <a:ext uri="{FF2B5EF4-FFF2-40B4-BE49-F238E27FC236}">
                <a16:creationId xmlns:a16="http://schemas.microsoft.com/office/drawing/2014/main" id="{C297C001-07FA-48E6-B606-B62C5F102808}"/>
              </a:ext>
            </a:extLst>
          </p:cNvPr>
          <p:cNvPicPr>
            <a:picLocks noChangeAspect="1"/>
          </p:cNvPicPr>
          <p:nvPr/>
        </p:nvPicPr>
        <p:blipFill>
          <a:blip r:embed="rId2"/>
          <a:stretch>
            <a:fillRect/>
          </a:stretch>
        </p:blipFill>
        <p:spPr>
          <a:xfrm>
            <a:off x="82067" y="930275"/>
            <a:ext cx="8100392" cy="5794728"/>
          </a:xfrm>
          <a:prstGeom prst="rect">
            <a:avLst/>
          </a:prstGeom>
        </p:spPr>
      </p:pic>
    </p:spTree>
    <p:extLst>
      <p:ext uri="{BB962C8B-B14F-4D97-AF65-F5344CB8AC3E}">
        <p14:creationId xmlns:p14="http://schemas.microsoft.com/office/powerpoint/2010/main" val="3992415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53B04-119E-4467-8B8A-52339003D650}"/>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97B1080F-DAD9-442F-ADCD-93678140D280}"/>
              </a:ext>
            </a:extLst>
          </p:cNvPr>
          <p:cNvSpPr>
            <a:spLocks noGrp="1"/>
          </p:cNvSpPr>
          <p:nvPr>
            <p:ph idx="1"/>
          </p:nvPr>
        </p:nvSpPr>
        <p:spPr/>
        <p:txBody>
          <a:bodyPr/>
          <a:lstStyle/>
          <a:p>
            <a:endParaRPr lang="it-IT"/>
          </a:p>
        </p:txBody>
      </p:sp>
      <p:pic>
        <p:nvPicPr>
          <p:cNvPr id="4" name="Picture 3">
            <a:extLst>
              <a:ext uri="{FF2B5EF4-FFF2-40B4-BE49-F238E27FC236}">
                <a16:creationId xmlns:a16="http://schemas.microsoft.com/office/drawing/2014/main" id="{B2DC26EC-D6F0-4C08-A10B-A21CC314C388}"/>
              </a:ext>
            </a:extLst>
          </p:cNvPr>
          <p:cNvPicPr>
            <a:picLocks noChangeAspect="1"/>
          </p:cNvPicPr>
          <p:nvPr/>
        </p:nvPicPr>
        <p:blipFill>
          <a:blip r:embed="rId2"/>
          <a:stretch>
            <a:fillRect/>
          </a:stretch>
        </p:blipFill>
        <p:spPr>
          <a:xfrm>
            <a:off x="246063" y="953203"/>
            <a:ext cx="7401732" cy="5790504"/>
          </a:xfrm>
          <a:prstGeom prst="rect">
            <a:avLst/>
          </a:prstGeom>
        </p:spPr>
      </p:pic>
    </p:spTree>
    <p:extLst>
      <p:ext uri="{BB962C8B-B14F-4D97-AF65-F5344CB8AC3E}">
        <p14:creationId xmlns:p14="http://schemas.microsoft.com/office/powerpoint/2010/main" val="25830764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53B04-119E-4467-8B8A-52339003D650}"/>
              </a:ext>
            </a:extLst>
          </p:cNvPr>
          <p:cNvSpPr>
            <a:spLocks noGrp="1"/>
          </p:cNvSpPr>
          <p:nvPr>
            <p:ph type="title"/>
          </p:nvPr>
        </p:nvSpPr>
        <p:spPr/>
        <p:txBody>
          <a:bodyPr/>
          <a:lstStyle/>
          <a:p>
            <a:endParaRPr lang="it-IT"/>
          </a:p>
        </p:txBody>
      </p:sp>
      <p:pic>
        <p:nvPicPr>
          <p:cNvPr id="4" name="Content Placeholder 3">
            <a:extLst>
              <a:ext uri="{FF2B5EF4-FFF2-40B4-BE49-F238E27FC236}">
                <a16:creationId xmlns:a16="http://schemas.microsoft.com/office/drawing/2014/main" id="{D9C46D3B-87E6-4858-AACC-ADCD32B30354}"/>
              </a:ext>
            </a:extLst>
          </p:cNvPr>
          <p:cNvPicPr>
            <a:picLocks noGrp="1" noChangeAspect="1"/>
          </p:cNvPicPr>
          <p:nvPr>
            <p:ph idx="1"/>
          </p:nvPr>
        </p:nvPicPr>
        <p:blipFill>
          <a:blip r:embed="rId2"/>
          <a:stretch>
            <a:fillRect/>
          </a:stretch>
        </p:blipFill>
        <p:spPr>
          <a:xfrm>
            <a:off x="179512" y="1052736"/>
            <a:ext cx="7566137" cy="5333778"/>
          </a:xfrm>
          <a:prstGeom prst="rect">
            <a:avLst/>
          </a:prstGeom>
        </p:spPr>
      </p:pic>
    </p:spTree>
    <p:extLst>
      <p:ext uri="{BB962C8B-B14F-4D97-AF65-F5344CB8AC3E}">
        <p14:creationId xmlns:p14="http://schemas.microsoft.com/office/powerpoint/2010/main" val="40311815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53B04-119E-4467-8B8A-52339003D650}"/>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97B1080F-DAD9-442F-ADCD-93678140D280}"/>
              </a:ext>
            </a:extLst>
          </p:cNvPr>
          <p:cNvSpPr>
            <a:spLocks noGrp="1"/>
          </p:cNvSpPr>
          <p:nvPr>
            <p:ph idx="1"/>
          </p:nvPr>
        </p:nvSpPr>
        <p:spPr/>
        <p:txBody>
          <a:bodyPr/>
          <a:lstStyle/>
          <a:p>
            <a:endParaRPr lang="it-IT"/>
          </a:p>
        </p:txBody>
      </p:sp>
      <p:pic>
        <p:nvPicPr>
          <p:cNvPr id="4" name="Picture 3">
            <a:extLst>
              <a:ext uri="{FF2B5EF4-FFF2-40B4-BE49-F238E27FC236}">
                <a16:creationId xmlns:a16="http://schemas.microsoft.com/office/drawing/2014/main" id="{66B010DA-7190-4811-B5A7-31CF80BD8447}"/>
              </a:ext>
            </a:extLst>
          </p:cNvPr>
          <p:cNvPicPr>
            <a:picLocks noChangeAspect="1"/>
          </p:cNvPicPr>
          <p:nvPr/>
        </p:nvPicPr>
        <p:blipFill>
          <a:blip r:embed="rId2"/>
          <a:stretch>
            <a:fillRect/>
          </a:stretch>
        </p:blipFill>
        <p:spPr>
          <a:xfrm>
            <a:off x="204334" y="930275"/>
            <a:ext cx="7855857" cy="5830957"/>
          </a:xfrm>
          <a:prstGeom prst="rect">
            <a:avLst/>
          </a:prstGeom>
        </p:spPr>
      </p:pic>
    </p:spTree>
    <p:extLst>
      <p:ext uri="{BB962C8B-B14F-4D97-AF65-F5344CB8AC3E}">
        <p14:creationId xmlns:p14="http://schemas.microsoft.com/office/powerpoint/2010/main" val="1601826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a:stretch>
            <a:fillRect/>
          </a:stretch>
        </p:blipFill>
        <p:spPr>
          <a:xfrm>
            <a:off x="1907704" y="990316"/>
            <a:ext cx="4868302" cy="2438684"/>
          </a:xfrm>
          <a:prstGeom prst="rect">
            <a:avLst/>
          </a:prstGeom>
        </p:spPr>
      </p:pic>
      <p:sp>
        <p:nvSpPr>
          <p:cNvPr id="9" name="Rectangle 3">
            <a:extLst>
              <a:ext uri="{FF2B5EF4-FFF2-40B4-BE49-F238E27FC236}">
                <a16:creationId xmlns:a16="http://schemas.microsoft.com/office/drawing/2014/main" id="{89F90B86-B92B-4FBE-8FBA-12F30C7806C5}"/>
              </a:ext>
            </a:extLst>
          </p:cNvPr>
          <p:cNvSpPr>
            <a:spLocks noChangeArrowheads="1"/>
          </p:cNvSpPr>
          <p:nvPr/>
        </p:nvSpPr>
        <p:spPr bwMode="auto">
          <a:xfrm>
            <a:off x="179512" y="3411433"/>
            <a:ext cx="8521005" cy="288284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sz="2100" dirty="0">
              <a:solidFill>
                <a:srgbClr val="222222"/>
              </a:solidFill>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2100" dirty="0">
                <a:solidFill>
                  <a:srgbClr val="222222"/>
                </a:solidFill>
                <a:latin typeface="inherit"/>
              </a:rPr>
              <a:t>The p-value for each term tests the null hypothesis that the coefficient is equal to zero (no effect). A low p-value (&lt; 0.05) indicates that you can reject the null hypothesis. In other words, a predictor that has a low p-value is likely to be a meaningful addition to your model because changes in the predictor's value are related to changes in the response variable.</a:t>
            </a:r>
            <a:endParaRPr lang="it-IT" altLang="it-IT" sz="2100" dirty="0">
              <a:solidFill>
                <a:srgbClr val="222222"/>
              </a:solidFill>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2100" b="0" i="0" u="none" strike="noStrike" cap="none" normalizeH="0" baseline="0" dirty="0">
              <a:ln>
                <a:noFill/>
              </a:ln>
              <a:solidFill>
                <a:srgbClr val="222222"/>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100" b="0" i="0" u="none" strike="noStrike" cap="none" normalizeH="0" baseline="0" dirty="0">
                <a:ln>
                  <a:noFill/>
                </a:ln>
                <a:solidFill>
                  <a:srgbClr val="222222"/>
                </a:solidFill>
                <a:effectLst/>
                <a:latin typeface="inherit"/>
              </a:rPr>
              <a:t>R-</a:t>
            </a:r>
            <a:r>
              <a:rPr kumimoji="0" lang="it-IT" altLang="it-IT" sz="2100" b="0" i="0" u="none" strike="noStrike" cap="none" normalizeH="0" baseline="0" dirty="0" err="1">
                <a:ln>
                  <a:noFill/>
                </a:ln>
                <a:solidFill>
                  <a:srgbClr val="222222"/>
                </a:solidFill>
                <a:effectLst/>
                <a:latin typeface="inherit"/>
              </a:rPr>
              <a:t>square</a:t>
            </a:r>
            <a:r>
              <a:rPr kumimoji="0" lang="it-IT" altLang="it-IT" sz="2100" b="0" i="0" u="none" strike="noStrike" cap="none" normalizeH="0" baseline="0" dirty="0">
                <a:ln>
                  <a:noFill/>
                </a:ln>
                <a:solidFill>
                  <a:srgbClr val="222222"/>
                </a:solidFill>
                <a:effectLst/>
                <a:latin typeface="inherit"/>
              </a:rPr>
              <a:t> </a:t>
            </a:r>
            <a:r>
              <a:rPr kumimoji="0" lang="it-IT" altLang="it-IT" sz="2100" b="0" i="0" u="none" strike="noStrike" cap="none" normalizeH="0" baseline="0" dirty="0" err="1">
                <a:ln>
                  <a:noFill/>
                </a:ln>
                <a:solidFill>
                  <a:srgbClr val="222222"/>
                </a:solidFill>
                <a:effectLst/>
                <a:latin typeface="inherit"/>
              </a:rPr>
              <a:t>varies</a:t>
            </a:r>
            <a:r>
              <a:rPr kumimoji="0" lang="it-IT" altLang="it-IT" sz="2100" b="0" i="0" u="none" strike="noStrike" cap="none" normalizeH="0" baseline="0" dirty="0">
                <a:ln>
                  <a:noFill/>
                </a:ln>
                <a:solidFill>
                  <a:srgbClr val="222222"/>
                </a:solidFill>
                <a:effectLst/>
                <a:latin typeface="inherit"/>
              </a:rPr>
              <a:t> </a:t>
            </a:r>
            <a:r>
              <a:rPr kumimoji="0" lang="it-IT" altLang="it-IT" sz="2100" b="0" i="0" u="none" strike="noStrike" cap="none" normalizeH="0" baseline="0" dirty="0" err="1">
                <a:ln>
                  <a:noFill/>
                </a:ln>
                <a:solidFill>
                  <a:srgbClr val="222222"/>
                </a:solidFill>
                <a:effectLst/>
                <a:latin typeface="inherit"/>
              </a:rPr>
              <a:t>between</a:t>
            </a:r>
            <a:r>
              <a:rPr kumimoji="0" lang="it-IT" altLang="it-IT" sz="2100" b="0" i="0" u="none" strike="noStrike" cap="none" normalizeH="0" baseline="0" dirty="0">
                <a:ln>
                  <a:noFill/>
                </a:ln>
                <a:solidFill>
                  <a:srgbClr val="222222"/>
                </a:solidFill>
                <a:effectLst/>
                <a:latin typeface="inherit"/>
              </a:rPr>
              <a:t> 0 and 1: </a:t>
            </a:r>
            <a:r>
              <a:rPr kumimoji="0" lang="it-IT" altLang="it-IT" sz="2100" b="0" i="0" u="none" strike="noStrike" cap="none" normalizeH="0" baseline="0" dirty="0" err="1">
                <a:ln>
                  <a:noFill/>
                </a:ln>
                <a:solidFill>
                  <a:srgbClr val="222222"/>
                </a:solidFill>
                <a:effectLst/>
                <a:latin typeface="inherit"/>
              </a:rPr>
              <a:t>when</a:t>
            </a:r>
            <a:r>
              <a:rPr kumimoji="0" lang="it-IT" altLang="it-IT" sz="2100" b="0" i="0" u="none" strike="noStrike" cap="none" normalizeH="0" baseline="0" dirty="0">
                <a:ln>
                  <a:noFill/>
                </a:ln>
                <a:solidFill>
                  <a:srgbClr val="222222"/>
                </a:solidFill>
                <a:effectLst/>
                <a:latin typeface="inherit"/>
              </a:rPr>
              <a:t> 0, the model </a:t>
            </a:r>
            <a:r>
              <a:rPr kumimoji="0" lang="it-IT" altLang="it-IT" sz="2100" b="0" i="0" u="none" strike="noStrike" cap="none" normalizeH="0" baseline="0" dirty="0" err="1">
                <a:ln>
                  <a:noFill/>
                </a:ln>
                <a:solidFill>
                  <a:srgbClr val="222222"/>
                </a:solidFill>
                <a:effectLst/>
                <a:latin typeface="inherit"/>
              </a:rPr>
              <a:t>used</a:t>
            </a:r>
            <a:r>
              <a:rPr kumimoji="0" lang="it-IT" altLang="it-IT" sz="2100" b="0" i="0" u="none" strike="noStrike" cap="none" normalizeH="0" baseline="0" dirty="0">
                <a:ln>
                  <a:noFill/>
                </a:ln>
                <a:solidFill>
                  <a:srgbClr val="222222"/>
                </a:solidFill>
                <a:effectLst/>
                <a:latin typeface="inherit"/>
              </a:rPr>
              <a:t> </a:t>
            </a:r>
            <a:r>
              <a:rPr kumimoji="0" lang="it-IT" altLang="it-IT" sz="2100" b="0" i="0" u="none" strike="noStrike" cap="none" normalizeH="0" baseline="0" dirty="0" err="1">
                <a:ln>
                  <a:noFill/>
                </a:ln>
                <a:solidFill>
                  <a:srgbClr val="222222"/>
                </a:solidFill>
                <a:effectLst/>
                <a:latin typeface="inherit"/>
              </a:rPr>
              <a:t>does</a:t>
            </a:r>
            <a:r>
              <a:rPr kumimoji="0" lang="it-IT" altLang="it-IT" sz="2100" b="0" i="0" u="none" strike="noStrike" cap="none" normalizeH="0" baseline="0" dirty="0">
                <a:ln>
                  <a:noFill/>
                </a:ln>
                <a:solidFill>
                  <a:srgbClr val="222222"/>
                </a:solidFill>
                <a:effectLst/>
                <a:latin typeface="inherit"/>
              </a:rPr>
              <a:t> </a:t>
            </a:r>
            <a:r>
              <a:rPr kumimoji="0" lang="it-IT" altLang="it-IT" sz="2100" b="0" i="0" u="none" strike="noStrike" cap="none" normalizeH="0" baseline="0" dirty="0" err="1">
                <a:ln>
                  <a:noFill/>
                </a:ln>
                <a:solidFill>
                  <a:srgbClr val="222222"/>
                </a:solidFill>
                <a:effectLst/>
                <a:latin typeface="inherit"/>
              </a:rPr>
              <a:t>not</a:t>
            </a:r>
            <a:r>
              <a:rPr kumimoji="0" lang="it-IT" altLang="it-IT" sz="2100" b="0" i="0" u="none" strike="noStrike" cap="none" normalizeH="0" baseline="0" dirty="0">
                <a:ln>
                  <a:noFill/>
                </a:ln>
                <a:solidFill>
                  <a:srgbClr val="222222"/>
                </a:solidFill>
                <a:effectLst/>
                <a:latin typeface="inherit"/>
              </a:rPr>
              <a:t> </a:t>
            </a:r>
            <a:r>
              <a:rPr kumimoji="0" lang="it-IT" altLang="it-IT" sz="2100" b="0" i="0" u="none" strike="noStrike" cap="none" normalizeH="0" baseline="0" dirty="0" err="1">
                <a:ln>
                  <a:noFill/>
                </a:ln>
                <a:solidFill>
                  <a:srgbClr val="222222"/>
                </a:solidFill>
                <a:effectLst/>
                <a:latin typeface="inherit"/>
              </a:rPr>
              <a:t>explain</a:t>
            </a:r>
            <a:r>
              <a:rPr kumimoji="0" lang="it-IT" altLang="it-IT" sz="2100" b="0" i="0" u="none" strike="noStrike" cap="none" normalizeH="0" baseline="0" dirty="0">
                <a:ln>
                  <a:noFill/>
                </a:ln>
                <a:solidFill>
                  <a:srgbClr val="222222"/>
                </a:solidFill>
                <a:effectLst/>
                <a:latin typeface="inherit"/>
              </a:rPr>
              <a:t> the data </a:t>
            </a:r>
            <a:r>
              <a:rPr kumimoji="0" lang="it-IT" altLang="it-IT" sz="2100" b="0" i="0" u="none" strike="noStrike" cap="none" normalizeH="0" baseline="0" dirty="0" err="1">
                <a:ln>
                  <a:noFill/>
                </a:ln>
                <a:solidFill>
                  <a:srgbClr val="222222"/>
                </a:solidFill>
                <a:effectLst/>
                <a:latin typeface="inherit"/>
              </a:rPr>
              <a:t>at</a:t>
            </a:r>
            <a:r>
              <a:rPr kumimoji="0" lang="it-IT" altLang="it-IT" sz="2100" b="0" i="0" u="none" strike="noStrike" cap="none" normalizeH="0" baseline="0" dirty="0">
                <a:ln>
                  <a:noFill/>
                </a:ln>
                <a:solidFill>
                  <a:srgbClr val="222222"/>
                </a:solidFill>
                <a:effectLst/>
                <a:latin typeface="inherit"/>
              </a:rPr>
              <a:t> </a:t>
            </a:r>
            <a:r>
              <a:rPr kumimoji="0" lang="it-IT" altLang="it-IT" sz="2100" b="0" i="0" u="none" strike="noStrike" cap="none" normalizeH="0" baseline="0" dirty="0" err="1">
                <a:ln>
                  <a:noFill/>
                </a:ln>
                <a:solidFill>
                  <a:srgbClr val="222222"/>
                </a:solidFill>
                <a:effectLst/>
                <a:latin typeface="inherit"/>
              </a:rPr>
              <a:t>all</a:t>
            </a:r>
            <a:r>
              <a:rPr kumimoji="0" lang="it-IT" altLang="it-IT" sz="2100" b="0" i="0" u="none" strike="noStrike" cap="none" normalizeH="0" baseline="0" dirty="0">
                <a:ln>
                  <a:noFill/>
                </a:ln>
                <a:solidFill>
                  <a:srgbClr val="222222"/>
                </a:solidFill>
                <a:effectLst/>
                <a:latin typeface="inherit"/>
              </a:rPr>
              <a:t>; </a:t>
            </a:r>
            <a:r>
              <a:rPr kumimoji="0" lang="it-IT" altLang="it-IT" sz="2100" b="0" i="0" u="none" strike="noStrike" cap="none" normalizeH="0" baseline="0" dirty="0" err="1">
                <a:ln>
                  <a:noFill/>
                </a:ln>
                <a:solidFill>
                  <a:srgbClr val="222222"/>
                </a:solidFill>
                <a:effectLst/>
                <a:latin typeface="inherit"/>
              </a:rPr>
              <a:t>when</a:t>
            </a:r>
            <a:r>
              <a:rPr kumimoji="0" lang="it-IT" altLang="it-IT" sz="2100" b="0" i="0" u="none" strike="noStrike" cap="none" normalizeH="0" baseline="0" dirty="0">
                <a:ln>
                  <a:noFill/>
                </a:ln>
                <a:solidFill>
                  <a:srgbClr val="222222"/>
                </a:solidFill>
                <a:effectLst/>
                <a:latin typeface="inherit"/>
              </a:rPr>
              <a:t> </a:t>
            </a:r>
            <a:r>
              <a:rPr kumimoji="0" lang="it-IT" altLang="it-IT" sz="2100" b="0" i="0" u="none" strike="noStrike" cap="none" normalizeH="0" baseline="0" dirty="0" err="1">
                <a:ln>
                  <a:noFill/>
                </a:ln>
                <a:solidFill>
                  <a:srgbClr val="222222"/>
                </a:solidFill>
                <a:effectLst/>
                <a:latin typeface="inherit"/>
              </a:rPr>
              <a:t>it</a:t>
            </a:r>
            <a:r>
              <a:rPr kumimoji="0" lang="it-IT" altLang="it-IT" sz="2100" b="0" i="0" u="none" strike="noStrike" cap="none" normalizeH="0" baseline="0" dirty="0">
                <a:ln>
                  <a:noFill/>
                </a:ln>
                <a:solidFill>
                  <a:srgbClr val="222222"/>
                </a:solidFill>
                <a:effectLst/>
                <a:latin typeface="inherit"/>
              </a:rPr>
              <a:t> </a:t>
            </a:r>
            <a:r>
              <a:rPr kumimoji="0" lang="it-IT" altLang="it-IT" sz="2100" b="0" i="0" u="none" strike="noStrike" cap="none" normalizeH="0" baseline="0" dirty="0" err="1">
                <a:ln>
                  <a:noFill/>
                </a:ln>
                <a:solidFill>
                  <a:srgbClr val="222222"/>
                </a:solidFill>
                <a:effectLst/>
                <a:latin typeface="inherit"/>
              </a:rPr>
              <a:t>is</a:t>
            </a:r>
            <a:r>
              <a:rPr kumimoji="0" lang="it-IT" altLang="it-IT" sz="2100" b="0" i="0" u="none" strike="noStrike" cap="none" normalizeH="0" baseline="0" dirty="0">
                <a:ln>
                  <a:noFill/>
                </a:ln>
                <a:solidFill>
                  <a:srgbClr val="222222"/>
                </a:solidFill>
                <a:effectLst/>
                <a:latin typeface="inherit"/>
              </a:rPr>
              <a:t> 1 the model </a:t>
            </a:r>
            <a:r>
              <a:rPr kumimoji="0" lang="it-IT" altLang="it-IT" sz="2100" b="0" i="0" u="none" strike="noStrike" cap="none" normalizeH="0" baseline="0" dirty="0" err="1">
                <a:ln>
                  <a:noFill/>
                </a:ln>
                <a:solidFill>
                  <a:srgbClr val="222222"/>
                </a:solidFill>
                <a:effectLst/>
                <a:latin typeface="inherit"/>
              </a:rPr>
              <a:t>perfectly</a:t>
            </a:r>
            <a:r>
              <a:rPr kumimoji="0" lang="it-IT" altLang="it-IT" sz="2100" b="0" i="0" u="none" strike="noStrike" cap="none" normalizeH="0" baseline="0" dirty="0">
                <a:ln>
                  <a:noFill/>
                </a:ln>
                <a:solidFill>
                  <a:srgbClr val="222222"/>
                </a:solidFill>
                <a:effectLst/>
                <a:latin typeface="inherit"/>
              </a:rPr>
              <a:t> </a:t>
            </a:r>
            <a:r>
              <a:rPr kumimoji="0" lang="it-IT" altLang="it-IT" sz="2100" b="0" i="0" u="none" strike="noStrike" cap="none" normalizeH="0" baseline="0" dirty="0" err="1">
                <a:ln>
                  <a:noFill/>
                </a:ln>
                <a:solidFill>
                  <a:srgbClr val="222222"/>
                </a:solidFill>
                <a:effectLst/>
                <a:latin typeface="inherit"/>
              </a:rPr>
              <a:t>explains</a:t>
            </a:r>
            <a:r>
              <a:rPr kumimoji="0" lang="it-IT" altLang="it-IT" sz="2100" b="0" i="0" u="none" strike="noStrike" cap="none" normalizeH="0" baseline="0" dirty="0">
                <a:ln>
                  <a:noFill/>
                </a:ln>
                <a:solidFill>
                  <a:srgbClr val="222222"/>
                </a:solidFill>
                <a:effectLst/>
                <a:latin typeface="inherit"/>
              </a:rPr>
              <a:t> the data.</a:t>
            </a:r>
            <a:r>
              <a:rPr kumimoji="0" lang="it-IT" altLang="it-IT" sz="600" b="0" i="0" u="none" strike="noStrike" cap="none" normalizeH="0" baseline="0" dirty="0">
                <a:ln>
                  <a:noFill/>
                </a:ln>
                <a:solidFill>
                  <a:schemeClr val="tx1"/>
                </a:solidFill>
                <a:effectLst/>
              </a:rPr>
              <a:t> </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97378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53B04-119E-4467-8B8A-52339003D650}"/>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97B1080F-DAD9-442F-ADCD-93678140D280}"/>
              </a:ext>
            </a:extLst>
          </p:cNvPr>
          <p:cNvSpPr>
            <a:spLocks noGrp="1"/>
          </p:cNvSpPr>
          <p:nvPr>
            <p:ph idx="1"/>
          </p:nvPr>
        </p:nvSpPr>
        <p:spPr/>
        <p:txBody>
          <a:bodyPr/>
          <a:lstStyle/>
          <a:p>
            <a:endParaRPr lang="it-IT"/>
          </a:p>
        </p:txBody>
      </p:sp>
      <p:pic>
        <p:nvPicPr>
          <p:cNvPr id="4" name="Picture 3">
            <a:extLst>
              <a:ext uri="{FF2B5EF4-FFF2-40B4-BE49-F238E27FC236}">
                <a16:creationId xmlns:a16="http://schemas.microsoft.com/office/drawing/2014/main" id="{2641553E-2001-4254-904D-96C14C885952}"/>
              </a:ext>
            </a:extLst>
          </p:cNvPr>
          <p:cNvPicPr>
            <a:picLocks noChangeAspect="1"/>
          </p:cNvPicPr>
          <p:nvPr/>
        </p:nvPicPr>
        <p:blipFill>
          <a:blip r:embed="rId2"/>
          <a:stretch>
            <a:fillRect/>
          </a:stretch>
        </p:blipFill>
        <p:spPr>
          <a:xfrm>
            <a:off x="246063" y="930275"/>
            <a:ext cx="7884368" cy="5767011"/>
          </a:xfrm>
          <a:prstGeom prst="rect">
            <a:avLst/>
          </a:prstGeom>
        </p:spPr>
      </p:pic>
    </p:spTree>
    <p:extLst>
      <p:ext uri="{BB962C8B-B14F-4D97-AF65-F5344CB8AC3E}">
        <p14:creationId xmlns:p14="http://schemas.microsoft.com/office/powerpoint/2010/main" val="8350279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B588EF-9B4C-4EEC-9ED7-C1C70908913C}"/>
              </a:ext>
            </a:extLst>
          </p:cNvPr>
          <p:cNvPicPr>
            <a:picLocks noChangeAspect="1"/>
          </p:cNvPicPr>
          <p:nvPr/>
        </p:nvPicPr>
        <p:blipFill>
          <a:blip r:embed="rId2"/>
          <a:stretch>
            <a:fillRect/>
          </a:stretch>
        </p:blipFill>
        <p:spPr>
          <a:xfrm>
            <a:off x="395536" y="980728"/>
            <a:ext cx="7591003" cy="4321915"/>
          </a:xfrm>
          <a:prstGeom prst="rect">
            <a:avLst/>
          </a:prstGeom>
        </p:spPr>
      </p:pic>
      <p:pic>
        <p:nvPicPr>
          <p:cNvPr id="5" name="Picture 4">
            <a:extLst>
              <a:ext uri="{FF2B5EF4-FFF2-40B4-BE49-F238E27FC236}">
                <a16:creationId xmlns:a16="http://schemas.microsoft.com/office/drawing/2014/main" id="{F59BC643-3C65-41E3-AC58-673FAA6F472C}"/>
              </a:ext>
            </a:extLst>
          </p:cNvPr>
          <p:cNvPicPr>
            <a:picLocks noChangeAspect="1"/>
          </p:cNvPicPr>
          <p:nvPr/>
        </p:nvPicPr>
        <p:blipFill>
          <a:blip r:embed="rId3"/>
          <a:stretch>
            <a:fillRect/>
          </a:stretch>
        </p:blipFill>
        <p:spPr>
          <a:xfrm>
            <a:off x="3276472" y="5047198"/>
            <a:ext cx="4972306" cy="1409772"/>
          </a:xfrm>
          <a:prstGeom prst="rect">
            <a:avLst/>
          </a:prstGeom>
        </p:spPr>
      </p:pic>
    </p:spTree>
    <p:extLst>
      <p:ext uri="{BB962C8B-B14F-4D97-AF65-F5344CB8AC3E}">
        <p14:creationId xmlns:p14="http://schemas.microsoft.com/office/powerpoint/2010/main" val="21015354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53B04-119E-4467-8B8A-52339003D650}"/>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97B1080F-DAD9-442F-ADCD-93678140D280}"/>
              </a:ext>
            </a:extLst>
          </p:cNvPr>
          <p:cNvSpPr>
            <a:spLocks noGrp="1"/>
          </p:cNvSpPr>
          <p:nvPr>
            <p:ph idx="1"/>
          </p:nvPr>
        </p:nvSpPr>
        <p:spPr/>
        <p:txBody>
          <a:bodyPr/>
          <a:lstStyle/>
          <a:p>
            <a:endParaRPr lang="it-IT"/>
          </a:p>
        </p:txBody>
      </p:sp>
      <p:pic>
        <p:nvPicPr>
          <p:cNvPr id="4" name="Picture 3">
            <a:extLst>
              <a:ext uri="{FF2B5EF4-FFF2-40B4-BE49-F238E27FC236}">
                <a16:creationId xmlns:a16="http://schemas.microsoft.com/office/drawing/2014/main" id="{210DFA67-A9A0-4917-8DEE-34BA37A5E218}"/>
              </a:ext>
            </a:extLst>
          </p:cNvPr>
          <p:cNvPicPr>
            <a:picLocks noChangeAspect="1"/>
          </p:cNvPicPr>
          <p:nvPr/>
        </p:nvPicPr>
        <p:blipFill>
          <a:blip r:embed="rId2"/>
          <a:stretch>
            <a:fillRect/>
          </a:stretch>
        </p:blipFill>
        <p:spPr>
          <a:xfrm>
            <a:off x="246063" y="1097772"/>
            <a:ext cx="8418904" cy="5164916"/>
          </a:xfrm>
          <a:prstGeom prst="rect">
            <a:avLst/>
          </a:prstGeom>
        </p:spPr>
      </p:pic>
    </p:spTree>
    <p:extLst>
      <p:ext uri="{BB962C8B-B14F-4D97-AF65-F5344CB8AC3E}">
        <p14:creationId xmlns:p14="http://schemas.microsoft.com/office/powerpoint/2010/main" val="27139729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53B04-119E-4467-8B8A-52339003D650}"/>
              </a:ext>
            </a:extLst>
          </p:cNvPr>
          <p:cNvSpPr>
            <a:spLocks noGrp="1"/>
          </p:cNvSpPr>
          <p:nvPr>
            <p:ph type="title"/>
          </p:nvPr>
        </p:nvSpPr>
        <p:spPr/>
        <p:txBody>
          <a:bodyPr/>
          <a:lstStyle/>
          <a:p>
            <a:r>
              <a:rPr lang="en-US" dirty="0"/>
              <a:t>How?	</a:t>
            </a:r>
            <a:endParaRPr lang="it-IT" dirty="0"/>
          </a:p>
        </p:txBody>
      </p:sp>
      <p:sp>
        <p:nvSpPr>
          <p:cNvPr id="3" name="Content Placeholder 2">
            <a:extLst>
              <a:ext uri="{FF2B5EF4-FFF2-40B4-BE49-F238E27FC236}">
                <a16:creationId xmlns:a16="http://schemas.microsoft.com/office/drawing/2014/main" id="{97B1080F-DAD9-442F-ADCD-93678140D280}"/>
              </a:ext>
            </a:extLst>
          </p:cNvPr>
          <p:cNvSpPr>
            <a:spLocks noGrp="1"/>
          </p:cNvSpPr>
          <p:nvPr>
            <p:ph idx="1"/>
          </p:nvPr>
        </p:nvSpPr>
        <p:spPr>
          <a:xfrm>
            <a:off x="395536" y="1916832"/>
            <a:ext cx="8062664" cy="4345856"/>
          </a:xfrm>
        </p:spPr>
        <p:txBody>
          <a:bodyPr/>
          <a:lstStyle/>
          <a:p>
            <a:pPr marL="0" indent="0">
              <a:buNone/>
            </a:pPr>
            <a:r>
              <a:rPr lang="en-US" dirty="0"/>
              <a:t>Creating an undirected graph (file </a:t>
            </a:r>
            <a:r>
              <a:rPr lang="en-US" dirty="0" err="1">
                <a:solidFill>
                  <a:srgbClr val="FF0000"/>
                </a:solidFill>
              </a:rPr>
              <a:t>FinTech_SM.R</a:t>
            </a:r>
            <a:r>
              <a:rPr lang="en-US" dirty="0"/>
              <a:t>)</a:t>
            </a:r>
          </a:p>
          <a:p>
            <a:pPr marL="514350" indent="-514350">
              <a:buFont typeface="+mj-lt"/>
              <a:buAutoNum type="arabicPeriod"/>
            </a:pPr>
            <a:endParaRPr lang="en-US" dirty="0"/>
          </a:p>
          <a:p>
            <a:pPr marL="0" indent="0">
              <a:buNone/>
            </a:pPr>
            <a:r>
              <a:rPr lang="en-US" dirty="0"/>
              <a:t>a) exploit networks for classification (k-nearest algorithm)</a:t>
            </a:r>
          </a:p>
          <a:p>
            <a:pPr marL="0" indent="0">
              <a:buNone/>
            </a:pPr>
            <a:endParaRPr lang="en-US" dirty="0"/>
          </a:p>
          <a:p>
            <a:pPr marL="0" indent="0">
              <a:buNone/>
            </a:pPr>
            <a:r>
              <a:rPr lang="en-US" dirty="0"/>
              <a:t>b) improve logistic regression using a centrality measure as an </a:t>
            </a:r>
            <a:r>
              <a:rPr lang="en-US"/>
              <a:t>additional feature</a:t>
            </a:r>
            <a:endParaRPr lang="en-US" dirty="0"/>
          </a:p>
          <a:p>
            <a:pPr marL="0" indent="0">
              <a:buNone/>
            </a:pPr>
            <a:endParaRPr lang="it-IT" dirty="0"/>
          </a:p>
        </p:txBody>
      </p:sp>
    </p:spTree>
    <p:extLst>
      <p:ext uri="{BB962C8B-B14F-4D97-AF65-F5344CB8AC3E}">
        <p14:creationId xmlns:p14="http://schemas.microsoft.com/office/powerpoint/2010/main" val="11774971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1499CC99-A26C-432D-B21E-1A8ED30F6E8C}"/>
              </a:ext>
            </a:extLst>
          </p:cNvPr>
          <p:cNvSpPr>
            <a:spLocks noGrp="1"/>
          </p:cNvSpPr>
          <p:nvPr>
            <p:ph type="sldNum" sz="quarter" idx="12"/>
          </p:nvPr>
        </p:nvSpPr>
        <p:spPr/>
        <p:txBody>
          <a:bodyPr/>
          <a:lstStyle/>
          <a:p>
            <a:fld id="{F979D778-5668-409F-BE61-8F31D5437AFC}" type="slidenum">
              <a:rPr lang="en-CA" smtClean="0"/>
              <a:t>74</a:t>
            </a:fld>
            <a:endParaRPr lang="en-CA"/>
          </a:p>
        </p:txBody>
      </p:sp>
      <p:pic>
        <p:nvPicPr>
          <p:cNvPr id="7" name="Immagine 6">
            <a:extLst>
              <a:ext uri="{FF2B5EF4-FFF2-40B4-BE49-F238E27FC236}">
                <a16:creationId xmlns:a16="http://schemas.microsoft.com/office/drawing/2014/main" id="{290D7455-EB14-4C91-B538-4D27612543D7}"/>
              </a:ext>
            </a:extLst>
          </p:cNvPr>
          <p:cNvPicPr>
            <a:picLocks noChangeAspect="1"/>
          </p:cNvPicPr>
          <p:nvPr/>
        </p:nvPicPr>
        <p:blipFill>
          <a:blip r:embed="rId2"/>
          <a:stretch>
            <a:fillRect/>
          </a:stretch>
        </p:blipFill>
        <p:spPr>
          <a:xfrm>
            <a:off x="2315519" y="903665"/>
            <a:ext cx="6142681" cy="5592385"/>
          </a:xfrm>
          <a:prstGeom prst="rect">
            <a:avLst/>
          </a:prstGeom>
        </p:spPr>
      </p:pic>
      <p:sp>
        <p:nvSpPr>
          <p:cNvPr id="9" name="CasellaDiTesto 8">
            <a:extLst>
              <a:ext uri="{FF2B5EF4-FFF2-40B4-BE49-F238E27FC236}">
                <a16:creationId xmlns:a16="http://schemas.microsoft.com/office/drawing/2014/main" id="{EB08D0EE-2E0D-470F-8AB4-1F92C33B07E1}"/>
              </a:ext>
            </a:extLst>
          </p:cNvPr>
          <p:cNvSpPr txBox="1"/>
          <p:nvPr/>
        </p:nvSpPr>
        <p:spPr>
          <a:xfrm>
            <a:off x="251520" y="1196752"/>
            <a:ext cx="2304256" cy="1754326"/>
          </a:xfrm>
          <a:prstGeom prst="rect">
            <a:avLst/>
          </a:prstGeom>
          <a:noFill/>
        </p:spPr>
        <p:txBody>
          <a:bodyPr wrap="square">
            <a:spAutoFit/>
          </a:bodyPr>
          <a:lstStyle/>
          <a:p>
            <a:r>
              <a:rPr lang="en-US" sz="1800" dirty="0"/>
              <a:t>2a. </a:t>
            </a:r>
            <a:r>
              <a:rPr lang="en-US" sz="1800" dirty="0">
                <a:solidFill>
                  <a:srgbClr val="FF0000"/>
                </a:solidFill>
              </a:rPr>
              <a:t>k-nearest neighbors</a:t>
            </a:r>
            <a:r>
              <a:rPr lang="en-US" sz="1800" dirty="0"/>
              <a:t>: if I add a (new) observation at the network, how many red points are close to it?</a:t>
            </a:r>
            <a:endParaRPr lang="it-IT" dirty="0"/>
          </a:p>
        </p:txBody>
      </p:sp>
    </p:spTree>
    <p:extLst>
      <p:ext uri="{BB962C8B-B14F-4D97-AF65-F5344CB8AC3E}">
        <p14:creationId xmlns:p14="http://schemas.microsoft.com/office/powerpoint/2010/main" val="40164702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B1080F-DAD9-442F-ADCD-93678140D280}"/>
              </a:ext>
            </a:extLst>
          </p:cNvPr>
          <p:cNvSpPr>
            <a:spLocks noGrp="1"/>
          </p:cNvSpPr>
          <p:nvPr>
            <p:ph idx="1"/>
          </p:nvPr>
        </p:nvSpPr>
        <p:spPr>
          <a:xfrm>
            <a:off x="467544" y="1556792"/>
            <a:ext cx="7772400" cy="4114800"/>
          </a:xfrm>
        </p:spPr>
        <p:txBody>
          <a:bodyPr/>
          <a:lstStyle/>
          <a:p>
            <a:pPr marL="0" indent="0">
              <a:buNone/>
            </a:pPr>
            <a:r>
              <a:rPr lang="en-US" dirty="0"/>
              <a:t>2b.Improve results in forecast defaults adding degree centrality measures to logistic regression inputs </a:t>
            </a:r>
            <a:endParaRPr lang="it-IT" dirty="0"/>
          </a:p>
        </p:txBody>
      </p:sp>
      <p:pic>
        <p:nvPicPr>
          <p:cNvPr id="4" name="Picture 3">
            <a:extLst>
              <a:ext uri="{FF2B5EF4-FFF2-40B4-BE49-F238E27FC236}">
                <a16:creationId xmlns:a16="http://schemas.microsoft.com/office/drawing/2014/main" id="{03D06CB9-05FC-4296-BAF8-48ACDEEAD560}"/>
              </a:ext>
            </a:extLst>
          </p:cNvPr>
          <p:cNvPicPr>
            <a:picLocks noChangeAspect="1"/>
          </p:cNvPicPr>
          <p:nvPr/>
        </p:nvPicPr>
        <p:blipFill>
          <a:blip r:embed="rId2"/>
          <a:stretch>
            <a:fillRect/>
          </a:stretch>
        </p:blipFill>
        <p:spPr>
          <a:xfrm>
            <a:off x="1331640" y="2636912"/>
            <a:ext cx="5779442" cy="3123406"/>
          </a:xfrm>
          <a:prstGeom prst="rect">
            <a:avLst/>
          </a:prstGeom>
        </p:spPr>
      </p:pic>
    </p:spTree>
    <p:extLst>
      <p:ext uri="{BB962C8B-B14F-4D97-AF65-F5344CB8AC3E}">
        <p14:creationId xmlns:p14="http://schemas.microsoft.com/office/powerpoint/2010/main" val="39257323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D3ACDF-D5B9-4359-9C84-796786EE5373}"/>
              </a:ext>
            </a:extLst>
          </p:cNvPr>
          <p:cNvSpPr>
            <a:spLocks noGrp="1"/>
          </p:cNvSpPr>
          <p:nvPr>
            <p:ph type="title"/>
          </p:nvPr>
        </p:nvSpPr>
        <p:spPr>
          <a:xfrm>
            <a:off x="246062" y="930275"/>
            <a:ext cx="8212137" cy="1143000"/>
          </a:xfrm>
        </p:spPr>
        <p:txBody>
          <a:bodyPr/>
          <a:lstStyle/>
          <a:p>
            <a:r>
              <a:rPr lang="en-US" dirty="0"/>
              <a:t>Alternative approach: </a:t>
            </a:r>
            <a:r>
              <a:rPr lang="en-US" u="sng" dirty="0"/>
              <a:t>Naïve Bayes Classifier</a:t>
            </a:r>
            <a:endParaRPr lang="it-IT" u="sng" dirty="0"/>
          </a:p>
        </p:txBody>
      </p:sp>
      <p:sp>
        <p:nvSpPr>
          <p:cNvPr id="5" name="Segnaposto numero diapositiva 4">
            <a:extLst>
              <a:ext uri="{FF2B5EF4-FFF2-40B4-BE49-F238E27FC236}">
                <a16:creationId xmlns:a16="http://schemas.microsoft.com/office/drawing/2014/main" id="{AB1E17E4-FA26-4D26-982B-9D434665FBBC}"/>
              </a:ext>
            </a:extLst>
          </p:cNvPr>
          <p:cNvSpPr>
            <a:spLocks noGrp="1"/>
          </p:cNvSpPr>
          <p:nvPr>
            <p:ph type="sldNum" sz="quarter" idx="12"/>
          </p:nvPr>
        </p:nvSpPr>
        <p:spPr/>
        <p:txBody>
          <a:bodyPr/>
          <a:lstStyle/>
          <a:p>
            <a:fld id="{F979D778-5668-409F-BE61-8F31D5437AFC}" type="slidenum">
              <a:rPr lang="en-CA" smtClean="0"/>
              <a:t>76</a:t>
            </a:fld>
            <a:endParaRPr lang="en-CA"/>
          </a:p>
        </p:txBody>
      </p:sp>
      <p:sp>
        <p:nvSpPr>
          <p:cNvPr id="6" name="Title 1">
            <a:extLst>
              <a:ext uri="{FF2B5EF4-FFF2-40B4-BE49-F238E27FC236}">
                <a16:creationId xmlns:a16="http://schemas.microsoft.com/office/drawing/2014/main" id="{1FD2D955-F73E-4EF5-B990-723F08ACE529}"/>
              </a:ext>
            </a:extLst>
          </p:cNvPr>
          <p:cNvSpPr txBox="1">
            <a:spLocks/>
          </p:cNvSpPr>
          <p:nvPr/>
        </p:nvSpPr>
        <p:spPr bwMode="auto">
          <a:xfrm>
            <a:off x="827584" y="1916832"/>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7500" lnSpcReduction="10000"/>
          </a:bodyPr>
          <a:lstStyle>
            <a:lvl1pPr algn="l" rtl="0" eaLnBrk="1" fontAlgn="base" hangingPunct="1">
              <a:spcBef>
                <a:spcPct val="0"/>
              </a:spcBef>
              <a:spcAft>
                <a:spcPct val="0"/>
              </a:spcAft>
              <a:defRPr sz="3300" b="1" i="1">
                <a:solidFill>
                  <a:schemeClr val="tx2"/>
                </a:solidFill>
                <a:latin typeface="+mj-lt"/>
                <a:ea typeface="+mj-ea"/>
                <a:cs typeface="+mj-cs"/>
              </a:defRPr>
            </a:lvl1pPr>
            <a:lvl2pPr algn="l" rtl="0" eaLnBrk="1" fontAlgn="base" hangingPunct="1">
              <a:spcBef>
                <a:spcPct val="0"/>
              </a:spcBef>
              <a:spcAft>
                <a:spcPct val="0"/>
              </a:spcAft>
              <a:defRPr sz="3300" b="1" i="1">
                <a:solidFill>
                  <a:schemeClr val="tx2"/>
                </a:solidFill>
                <a:latin typeface="Times New Roman" pitchFamily="18" charset="0"/>
              </a:defRPr>
            </a:lvl2pPr>
            <a:lvl3pPr algn="l" rtl="0" eaLnBrk="1" fontAlgn="base" hangingPunct="1">
              <a:spcBef>
                <a:spcPct val="0"/>
              </a:spcBef>
              <a:spcAft>
                <a:spcPct val="0"/>
              </a:spcAft>
              <a:defRPr sz="3300" b="1" i="1">
                <a:solidFill>
                  <a:schemeClr val="tx2"/>
                </a:solidFill>
                <a:latin typeface="Times New Roman" pitchFamily="18" charset="0"/>
              </a:defRPr>
            </a:lvl3pPr>
            <a:lvl4pPr algn="l" rtl="0" eaLnBrk="1" fontAlgn="base" hangingPunct="1">
              <a:spcBef>
                <a:spcPct val="0"/>
              </a:spcBef>
              <a:spcAft>
                <a:spcPct val="0"/>
              </a:spcAft>
              <a:defRPr sz="3300" b="1" i="1">
                <a:solidFill>
                  <a:schemeClr val="tx2"/>
                </a:solidFill>
                <a:latin typeface="Times New Roman" pitchFamily="18" charset="0"/>
              </a:defRPr>
            </a:lvl4pPr>
            <a:lvl5pPr algn="l" rtl="0" eaLnBrk="1" fontAlgn="base" hangingPunct="1">
              <a:spcBef>
                <a:spcPct val="0"/>
              </a:spcBef>
              <a:spcAft>
                <a:spcPct val="0"/>
              </a:spcAft>
              <a:defRPr sz="3300" b="1" i="1">
                <a:solidFill>
                  <a:schemeClr val="tx2"/>
                </a:solidFill>
                <a:latin typeface="Times New Roman" pitchFamily="18" charset="0"/>
              </a:defRPr>
            </a:lvl5pPr>
            <a:lvl6pPr marL="342900" algn="l" rtl="0" eaLnBrk="1" fontAlgn="base" hangingPunct="1">
              <a:spcBef>
                <a:spcPct val="0"/>
              </a:spcBef>
              <a:spcAft>
                <a:spcPct val="0"/>
              </a:spcAft>
              <a:defRPr sz="3300" i="1">
                <a:solidFill>
                  <a:schemeClr val="tx2"/>
                </a:solidFill>
                <a:latin typeface="Times New Roman" pitchFamily="18" charset="0"/>
              </a:defRPr>
            </a:lvl6pPr>
            <a:lvl7pPr marL="685800" algn="l" rtl="0" eaLnBrk="1" fontAlgn="base" hangingPunct="1">
              <a:spcBef>
                <a:spcPct val="0"/>
              </a:spcBef>
              <a:spcAft>
                <a:spcPct val="0"/>
              </a:spcAft>
              <a:defRPr sz="3300" i="1">
                <a:solidFill>
                  <a:schemeClr val="tx2"/>
                </a:solidFill>
                <a:latin typeface="Times New Roman" pitchFamily="18" charset="0"/>
              </a:defRPr>
            </a:lvl7pPr>
            <a:lvl8pPr marL="1028700" algn="l" rtl="0" eaLnBrk="1" fontAlgn="base" hangingPunct="1">
              <a:spcBef>
                <a:spcPct val="0"/>
              </a:spcBef>
              <a:spcAft>
                <a:spcPct val="0"/>
              </a:spcAft>
              <a:defRPr sz="3300" i="1">
                <a:solidFill>
                  <a:schemeClr val="tx2"/>
                </a:solidFill>
                <a:latin typeface="Times New Roman" pitchFamily="18" charset="0"/>
              </a:defRPr>
            </a:lvl8pPr>
            <a:lvl9pPr marL="1371600" algn="l" rtl="0" eaLnBrk="1" fontAlgn="base" hangingPunct="1">
              <a:spcBef>
                <a:spcPct val="0"/>
              </a:spcBef>
              <a:spcAft>
                <a:spcPct val="0"/>
              </a:spcAft>
              <a:defRPr sz="3300" i="1">
                <a:solidFill>
                  <a:schemeClr val="tx2"/>
                </a:solidFill>
                <a:latin typeface="Times New Roman" pitchFamily="18" charset="0"/>
              </a:defRPr>
            </a:lvl9pPr>
          </a:lstStyle>
          <a:p>
            <a:r>
              <a:rPr lang="en-CA" sz="2500" kern="0" dirty="0"/>
              <a:t>Bayes Theorem </a:t>
            </a:r>
            <a:r>
              <a:rPr lang="en-CA" sz="2100" kern="0" dirty="0"/>
              <a:t>(useful when we want an uncertainty estimate as well as just a prediction)</a:t>
            </a:r>
            <a:br>
              <a:rPr lang="en-CA" sz="2800" kern="0" dirty="0"/>
            </a:br>
            <a:endParaRPr lang="en-CA" sz="2800" kern="0" dirty="0"/>
          </a:p>
        </p:txBody>
      </p:sp>
      <p:graphicFrame>
        <p:nvGraphicFramePr>
          <p:cNvPr id="7" name="Content Placeholder 5">
            <a:extLst>
              <a:ext uri="{FF2B5EF4-FFF2-40B4-BE49-F238E27FC236}">
                <a16:creationId xmlns:a16="http://schemas.microsoft.com/office/drawing/2014/main" id="{9D50C331-7014-4121-9063-A5FD233545EC}"/>
              </a:ext>
            </a:extLst>
          </p:cNvPr>
          <p:cNvGraphicFramePr>
            <a:graphicFrameLocks noGrp="1" noChangeAspect="1"/>
          </p:cNvGraphicFramePr>
          <p:nvPr>
            <p:ph idx="1"/>
            <p:extLst>
              <p:ext uri="{D42A27DB-BD31-4B8C-83A1-F6EECF244321}">
                <p14:modId xmlns:p14="http://schemas.microsoft.com/office/powerpoint/2010/main" val="3918148868"/>
              </p:ext>
            </p:extLst>
          </p:nvPr>
        </p:nvGraphicFramePr>
        <p:xfrm>
          <a:off x="2978119" y="2827697"/>
          <a:ext cx="2457450" cy="788987"/>
        </p:xfrm>
        <a:graphic>
          <a:graphicData uri="http://schemas.openxmlformats.org/presentationml/2006/ole">
            <mc:AlternateContent xmlns:mc="http://schemas.openxmlformats.org/markup-compatibility/2006">
              <mc:Choice xmlns:v="urn:schemas-microsoft-com:vml" Requires="v">
                <p:oleObj name="Equation" r:id="rId2" imgW="1384200" imgH="444240" progId="Equation.DSMT4">
                  <p:embed/>
                </p:oleObj>
              </mc:Choice>
              <mc:Fallback>
                <p:oleObj name="Equation" r:id="rId2" imgW="1384200" imgH="444240" progId="Equation.DSMT4">
                  <p:embed/>
                  <p:pic>
                    <p:nvPicPr>
                      <p:cNvPr id="6" name="Content Placeholder 5"/>
                      <p:cNvPicPr/>
                      <p:nvPr/>
                    </p:nvPicPr>
                    <p:blipFill>
                      <a:blip r:embed="rId3"/>
                      <a:stretch>
                        <a:fillRect/>
                      </a:stretch>
                    </p:blipFill>
                    <p:spPr>
                      <a:xfrm>
                        <a:off x="2978119" y="2827697"/>
                        <a:ext cx="2457450" cy="788987"/>
                      </a:xfrm>
                      <a:prstGeom prst="rect">
                        <a:avLst/>
                      </a:prstGeom>
                    </p:spPr>
                  </p:pic>
                </p:oleObj>
              </mc:Fallback>
            </mc:AlternateContent>
          </a:graphicData>
        </a:graphic>
      </p:graphicFrame>
      <p:sp>
        <p:nvSpPr>
          <p:cNvPr id="8" name="TextBox 6">
            <a:extLst>
              <a:ext uri="{FF2B5EF4-FFF2-40B4-BE49-F238E27FC236}">
                <a16:creationId xmlns:a16="http://schemas.microsoft.com/office/drawing/2014/main" id="{BC5F19C6-6A6C-4932-8D7A-4C91438E2F67}"/>
              </a:ext>
            </a:extLst>
          </p:cNvPr>
          <p:cNvSpPr txBox="1"/>
          <p:nvPr/>
        </p:nvSpPr>
        <p:spPr>
          <a:xfrm>
            <a:off x="426088" y="3805012"/>
            <a:ext cx="7092616" cy="1338828"/>
          </a:xfrm>
          <a:prstGeom prst="rect">
            <a:avLst/>
          </a:prstGeom>
          <a:noFill/>
        </p:spPr>
        <p:txBody>
          <a:bodyPr wrap="square" rtlCol="0">
            <a:spAutoFit/>
          </a:bodyPr>
          <a:lstStyle/>
          <a:p>
            <a:r>
              <a:rPr lang="en-CA" dirty="0"/>
              <a:t>Example: We observe that 90% of fraudulent transactions are for large amounts late in the day. Also 3% of transactions are for large amounts late in the day and 1% of transactions are fraudulent </a:t>
            </a:r>
          </a:p>
          <a:p>
            <a:endParaRPr lang="en-CA" sz="1350" dirty="0"/>
          </a:p>
          <a:p>
            <a:endParaRPr lang="en-CA" sz="1350" dirty="0"/>
          </a:p>
        </p:txBody>
      </p:sp>
      <p:graphicFrame>
        <p:nvGraphicFramePr>
          <p:cNvPr id="9" name="Object 7">
            <a:extLst>
              <a:ext uri="{FF2B5EF4-FFF2-40B4-BE49-F238E27FC236}">
                <a16:creationId xmlns:a16="http://schemas.microsoft.com/office/drawing/2014/main" id="{B5935BD5-26D8-4EA1-8098-E2FC1EEEBF4C}"/>
              </a:ext>
            </a:extLst>
          </p:cNvPr>
          <p:cNvGraphicFramePr>
            <a:graphicFrameLocks noChangeAspect="1"/>
          </p:cNvGraphicFramePr>
          <p:nvPr>
            <p:extLst>
              <p:ext uri="{D42A27DB-BD31-4B8C-83A1-F6EECF244321}">
                <p14:modId xmlns:p14="http://schemas.microsoft.com/office/powerpoint/2010/main" val="1501995403"/>
              </p:ext>
            </p:extLst>
          </p:nvPr>
        </p:nvGraphicFramePr>
        <p:xfrm>
          <a:off x="1228694" y="5094647"/>
          <a:ext cx="6316663" cy="673100"/>
        </p:xfrm>
        <a:graphic>
          <a:graphicData uri="http://schemas.openxmlformats.org/presentationml/2006/ole">
            <mc:AlternateContent xmlns:mc="http://schemas.openxmlformats.org/markup-compatibility/2006">
              <mc:Choice xmlns:v="urn:schemas-microsoft-com:vml" Requires="v">
                <p:oleObj name="Equation" r:id="rId4" imgW="4178160" imgH="444240" progId="Equation.DSMT4">
                  <p:embed/>
                </p:oleObj>
              </mc:Choice>
              <mc:Fallback>
                <p:oleObj name="Equation" r:id="rId4" imgW="4178160" imgH="444240" progId="Equation.DSMT4">
                  <p:embed/>
                  <p:pic>
                    <p:nvPicPr>
                      <p:cNvPr id="8" name="Object 7"/>
                      <p:cNvPicPr/>
                      <p:nvPr/>
                    </p:nvPicPr>
                    <p:blipFill>
                      <a:blip r:embed="rId5"/>
                      <a:stretch>
                        <a:fillRect/>
                      </a:stretch>
                    </p:blipFill>
                    <p:spPr>
                      <a:xfrm>
                        <a:off x="1228694" y="5094647"/>
                        <a:ext cx="6316663" cy="673100"/>
                      </a:xfrm>
                      <a:prstGeom prst="rect">
                        <a:avLst/>
                      </a:prstGeom>
                    </p:spPr>
                  </p:pic>
                </p:oleObj>
              </mc:Fallback>
            </mc:AlternateContent>
          </a:graphicData>
        </a:graphic>
      </p:graphicFrame>
    </p:spTree>
    <p:extLst>
      <p:ext uri="{BB962C8B-B14F-4D97-AF65-F5344CB8AC3E}">
        <p14:creationId xmlns:p14="http://schemas.microsoft.com/office/powerpoint/2010/main" val="35053205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From Bayes theorem</a:t>
                </a:r>
                <a:endParaRPr lang="en-CA" dirty="0"/>
              </a:p>
              <a:p>
                <a:pPr marL="0" indent="0">
                  <a:buNone/>
                </a:pPr>
                <a:r>
                  <a:rPr lang="en-CA" dirty="0"/>
                  <a:t>P</a:t>
                </a:r>
                <a14:m>
                  <m:oMath xmlns:m="http://schemas.openxmlformats.org/officeDocument/2006/math">
                    <m:r>
                      <m:rPr>
                        <m:sty m:val="p"/>
                      </m:rPr>
                      <a:rPr lang="en-CA">
                        <a:latin typeface="Cambria Math" panose="02040503050406030204" pitchFamily="18" charset="0"/>
                      </a:rPr>
                      <m:t>rob</m:t>
                    </m:r>
                    <m:d>
                      <m:dPr>
                        <m:ctrlPr>
                          <a:rPr lang="en-CA" i="1">
                            <a:latin typeface="Cambria Math" panose="02040503050406030204" pitchFamily="18" charset="0"/>
                          </a:rPr>
                        </m:ctrlPr>
                      </m:dPr>
                      <m:e>
                        <m:r>
                          <a:rPr lang="en-CA" i="1">
                            <a:latin typeface="Cambria Math" panose="02040503050406030204" pitchFamily="18" charset="0"/>
                          </a:rPr>
                          <m:t>𝐶</m:t>
                        </m:r>
                      </m:e>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1</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2</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𝑛</m:t>
                            </m:r>
                          </m:sub>
                        </m:sSub>
                      </m:e>
                    </m:d>
                    <m:r>
                      <a:rPr lang="en-CA" i="1">
                        <a:latin typeface="Cambria Math" panose="02040503050406030204" pitchFamily="18" charset="0"/>
                      </a:rPr>
                      <m:t>=</m:t>
                    </m:r>
                    <m:f>
                      <m:fPr>
                        <m:ctrlPr>
                          <a:rPr lang="en-CA" i="1">
                            <a:latin typeface="Cambria Math" panose="02040503050406030204" pitchFamily="18" charset="0"/>
                          </a:rPr>
                        </m:ctrlPr>
                      </m:fPr>
                      <m:num>
                        <m:r>
                          <m:rPr>
                            <m:sty m:val="p"/>
                          </m:rPr>
                          <a:rPr lang="en-CA">
                            <a:latin typeface="Cambria Math" panose="02040503050406030204" pitchFamily="18" charset="0"/>
                          </a:rPr>
                          <m:t>Prob</m:t>
                        </m:r>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1</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2</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𝑛</m:t>
                                </m:r>
                              </m:sub>
                            </m:sSub>
                          </m:e>
                          <m:e>
                            <m:r>
                              <a:rPr lang="en-CA" i="1">
                                <a:latin typeface="Cambria Math" panose="02040503050406030204" pitchFamily="18" charset="0"/>
                              </a:rPr>
                              <m:t>𝐶</m:t>
                            </m:r>
                          </m:e>
                        </m:d>
                      </m:num>
                      <m:den>
                        <m:r>
                          <m:rPr>
                            <m:sty m:val="p"/>
                          </m:rPr>
                          <a:rPr lang="en-CA">
                            <a:latin typeface="Cambria Math" panose="02040503050406030204" pitchFamily="18" charset="0"/>
                          </a:rPr>
                          <m:t>Prob</m:t>
                        </m:r>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1</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2</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𝑛</m:t>
                                </m:r>
                              </m:sub>
                            </m:sSub>
                          </m:e>
                        </m:d>
                      </m:den>
                    </m:f>
                    <m:r>
                      <m:rPr>
                        <m:sty m:val="p"/>
                      </m:rPr>
                      <a:rPr lang="en-US" b="0" i="0" smtClean="0">
                        <a:latin typeface="Cambria Math"/>
                      </a:rPr>
                      <m:t>Prob</m:t>
                    </m:r>
                    <m:d>
                      <m:dPr>
                        <m:ctrlPr>
                          <a:rPr lang="en-US" b="0" i="1" smtClean="0">
                            <a:latin typeface="Cambria Math" panose="02040503050406030204" pitchFamily="18" charset="0"/>
                          </a:rPr>
                        </m:ctrlPr>
                      </m:dPr>
                      <m:e>
                        <m:r>
                          <a:rPr lang="en-US" b="0" i="1" smtClean="0">
                            <a:latin typeface="Cambria Math"/>
                          </a:rPr>
                          <m:t>𝐶</m:t>
                        </m:r>
                      </m:e>
                    </m:d>
                  </m:oMath>
                </a14:m>
                <a:endParaRPr lang="en-US" b="0" dirty="0"/>
              </a:p>
              <a:p>
                <a:pPr marL="0" indent="0">
                  <a:buNone/>
                </a:pPr>
                <a:r>
                  <a:rPr lang="en-CA" dirty="0"/>
                  <a:t> </a:t>
                </a:r>
              </a:p>
              <a:p>
                <a:pPr marL="0" indent="0">
                  <a:buNone/>
                </a:pPr>
                <a:r>
                  <a:rPr lang="en-US" dirty="0">
                    <a:solidFill>
                      <a:srgbClr val="FF0000"/>
                    </a:solidFill>
                  </a:rPr>
                  <a:t>If</a:t>
                </a:r>
                <a:r>
                  <a:rPr lang="en-US" dirty="0"/>
                  <a:t> the features </a:t>
                </a:r>
                <a:r>
                  <a:rPr lang="en-US" b="1" i="1" dirty="0">
                    <a:latin typeface="+mj-lt"/>
                  </a:rPr>
                  <a:t>x</a:t>
                </a:r>
                <a:r>
                  <a:rPr lang="en-US" b="1" i="1" baseline="-25000" dirty="0">
                    <a:latin typeface="+mj-lt"/>
                  </a:rPr>
                  <a:t>i</a:t>
                </a:r>
                <a:r>
                  <a:rPr lang="en-US" dirty="0"/>
                  <a:t>  are (approximately) independent this reduces to</a:t>
                </a:r>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r>
                        <m:rPr>
                          <m:sty m:val="p"/>
                        </m:rPr>
                        <a:rPr lang="en-CA" sz="2000">
                          <a:latin typeface="Cambria Math" panose="02040503050406030204" pitchFamily="18" charset="0"/>
                        </a:rPr>
                        <m:t>Prob</m:t>
                      </m:r>
                      <m:d>
                        <m:dPr>
                          <m:ctrlPr>
                            <a:rPr lang="en-CA" sz="2000" i="1" smtClean="0">
                              <a:latin typeface="Cambria Math" panose="02040503050406030204" pitchFamily="18" charset="0"/>
                            </a:rPr>
                          </m:ctrlPr>
                        </m:dPr>
                        <m:e>
                          <m:r>
                            <a:rPr lang="en-CA" sz="2000" i="1">
                              <a:latin typeface="Cambria Math" panose="02040503050406030204" pitchFamily="18" charset="0"/>
                            </a:rPr>
                            <m:t>𝐶</m:t>
                          </m:r>
                        </m:e>
                        <m:e>
                          <m:sSub>
                            <m:sSubPr>
                              <m:ctrlPr>
                                <a:rPr lang="en-CA" sz="2000" i="1">
                                  <a:latin typeface="Cambria Math" panose="02040503050406030204" pitchFamily="18" charset="0"/>
                                </a:rPr>
                              </m:ctrlPr>
                            </m:sSubPr>
                            <m:e>
                              <m:r>
                                <a:rPr lang="en-CA" sz="2000" i="1">
                                  <a:latin typeface="Cambria Math" panose="02040503050406030204" pitchFamily="18" charset="0"/>
                                </a:rPr>
                                <m:t>𝑥</m:t>
                              </m:r>
                            </m:e>
                            <m:sub>
                              <m:r>
                                <a:rPr lang="en-CA" sz="2000" i="1">
                                  <a:latin typeface="Cambria Math" panose="02040503050406030204" pitchFamily="18" charset="0"/>
                                </a:rPr>
                                <m:t>1</m:t>
                              </m:r>
                            </m:sub>
                          </m:sSub>
                          <m:r>
                            <a:rPr lang="en-CA" sz="2000" i="1">
                              <a:latin typeface="Cambria Math" panose="02040503050406030204" pitchFamily="18" charset="0"/>
                            </a:rPr>
                            <m:t>,</m:t>
                          </m:r>
                          <m:sSub>
                            <m:sSubPr>
                              <m:ctrlPr>
                                <a:rPr lang="en-CA" sz="2000" i="1">
                                  <a:latin typeface="Cambria Math" panose="02040503050406030204" pitchFamily="18" charset="0"/>
                                </a:rPr>
                              </m:ctrlPr>
                            </m:sSubPr>
                            <m:e>
                              <m:r>
                                <a:rPr lang="en-CA" sz="2000" i="1">
                                  <a:latin typeface="Cambria Math" panose="02040503050406030204" pitchFamily="18" charset="0"/>
                                </a:rPr>
                                <m:t>𝑥</m:t>
                              </m:r>
                            </m:e>
                            <m:sub>
                              <m:r>
                                <a:rPr lang="en-CA" sz="2000" i="1">
                                  <a:latin typeface="Cambria Math" panose="02040503050406030204" pitchFamily="18" charset="0"/>
                                </a:rPr>
                                <m:t>2</m:t>
                              </m:r>
                            </m:sub>
                          </m:sSub>
                          <m:r>
                            <a:rPr lang="en-CA" sz="2000" i="1">
                              <a:latin typeface="Cambria Math" panose="02040503050406030204" pitchFamily="18" charset="0"/>
                            </a:rPr>
                            <m:t>,⋯</m:t>
                          </m:r>
                          <m:sSub>
                            <m:sSubPr>
                              <m:ctrlPr>
                                <a:rPr lang="en-CA" sz="2000" i="1">
                                  <a:latin typeface="Cambria Math" panose="02040503050406030204" pitchFamily="18" charset="0"/>
                                </a:rPr>
                              </m:ctrlPr>
                            </m:sSubPr>
                            <m:e>
                              <m:r>
                                <a:rPr lang="en-CA" sz="2000" i="1">
                                  <a:latin typeface="Cambria Math" panose="02040503050406030204" pitchFamily="18" charset="0"/>
                                </a:rPr>
                                <m:t>𝑥</m:t>
                              </m:r>
                            </m:e>
                            <m:sub>
                              <m:r>
                                <a:rPr lang="en-CA" sz="2000" i="1">
                                  <a:latin typeface="Cambria Math" panose="02040503050406030204" pitchFamily="18" charset="0"/>
                                </a:rPr>
                                <m:t>𝑛</m:t>
                              </m:r>
                            </m:sub>
                          </m:sSub>
                        </m:e>
                      </m:d>
                      <m:r>
                        <a:rPr lang="en-CA" sz="2000" i="1">
                          <a:latin typeface="Cambria Math" panose="02040503050406030204" pitchFamily="18" charset="0"/>
                        </a:rPr>
                        <m:t>=</m:t>
                      </m:r>
                      <m:f>
                        <m:fPr>
                          <m:ctrlPr>
                            <a:rPr lang="en-CA" sz="2000" i="1">
                              <a:latin typeface="Cambria Math" panose="02040503050406030204" pitchFamily="18" charset="0"/>
                            </a:rPr>
                          </m:ctrlPr>
                        </m:fPr>
                        <m:num>
                          <m:r>
                            <m:rPr>
                              <m:sty m:val="p"/>
                            </m:rPr>
                            <a:rPr lang="en-CA" sz="2000">
                              <a:latin typeface="Cambria Math" panose="02040503050406030204" pitchFamily="18" charset="0"/>
                            </a:rPr>
                            <m:t>Prob</m:t>
                          </m:r>
                          <m:d>
                            <m:dPr>
                              <m:ctrlPr>
                                <a:rPr lang="en-CA" sz="2000" i="1">
                                  <a:latin typeface="Cambria Math" panose="02040503050406030204" pitchFamily="18" charset="0"/>
                                </a:rPr>
                              </m:ctrlPr>
                            </m:dPr>
                            <m:e>
                              <m:sSub>
                                <m:sSubPr>
                                  <m:ctrlPr>
                                    <a:rPr lang="en-CA" sz="2000" i="1">
                                      <a:latin typeface="Cambria Math" panose="02040503050406030204" pitchFamily="18" charset="0"/>
                                    </a:rPr>
                                  </m:ctrlPr>
                                </m:sSubPr>
                                <m:e>
                                  <m:r>
                                    <a:rPr lang="en-CA" sz="2000" i="1">
                                      <a:latin typeface="Cambria Math" panose="02040503050406030204" pitchFamily="18" charset="0"/>
                                    </a:rPr>
                                    <m:t>𝑥</m:t>
                                  </m:r>
                                </m:e>
                                <m:sub>
                                  <m:r>
                                    <a:rPr lang="en-CA" sz="2000" i="1">
                                      <a:latin typeface="Cambria Math" panose="02040503050406030204" pitchFamily="18" charset="0"/>
                                    </a:rPr>
                                    <m:t>1</m:t>
                                  </m:r>
                                </m:sub>
                              </m:sSub>
                            </m:e>
                            <m:e>
                              <m:r>
                                <a:rPr lang="en-CA" sz="2000" i="1">
                                  <a:latin typeface="Cambria Math" panose="02040503050406030204" pitchFamily="18" charset="0"/>
                                </a:rPr>
                                <m:t>𝐶</m:t>
                              </m:r>
                            </m:e>
                          </m:d>
                          <m:r>
                            <m:rPr>
                              <m:sty m:val="p"/>
                            </m:rPr>
                            <a:rPr lang="en-CA" sz="2000">
                              <a:latin typeface="Cambria Math" panose="02040503050406030204" pitchFamily="18" charset="0"/>
                            </a:rPr>
                            <m:t>Prob</m:t>
                          </m:r>
                          <m:d>
                            <m:dPr>
                              <m:ctrlPr>
                                <a:rPr lang="en-CA" sz="2000" i="1">
                                  <a:latin typeface="Cambria Math" panose="02040503050406030204" pitchFamily="18" charset="0"/>
                                </a:rPr>
                              </m:ctrlPr>
                            </m:dPr>
                            <m:e>
                              <m:sSub>
                                <m:sSubPr>
                                  <m:ctrlPr>
                                    <a:rPr lang="en-CA" sz="2000" i="1">
                                      <a:latin typeface="Cambria Math" panose="02040503050406030204" pitchFamily="18" charset="0"/>
                                    </a:rPr>
                                  </m:ctrlPr>
                                </m:sSubPr>
                                <m:e>
                                  <m:r>
                                    <a:rPr lang="en-CA" sz="2000" i="1">
                                      <a:latin typeface="Cambria Math" panose="02040503050406030204" pitchFamily="18" charset="0"/>
                                    </a:rPr>
                                    <m:t>𝑥</m:t>
                                  </m:r>
                                </m:e>
                                <m:sub>
                                  <m:r>
                                    <a:rPr lang="en-CA" sz="2000" i="1">
                                      <a:latin typeface="Cambria Math" panose="02040503050406030204" pitchFamily="18" charset="0"/>
                                    </a:rPr>
                                    <m:t>2</m:t>
                                  </m:r>
                                </m:sub>
                              </m:sSub>
                            </m:e>
                            <m:e>
                              <m:r>
                                <a:rPr lang="en-CA" sz="2000" i="1">
                                  <a:latin typeface="Cambria Math" panose="02040503050406030204" pitchFamily="18" charset="0"/>
                                </a:rPr>
                                <m:t>𝐶</m:t>
                              </m:r>
                            </m:e>
                          </m:d>
                          <m:r>
                            <a:rPr lang="en-CA" sz="2000" i="1">
                              <a:latin typeface="Cambria Math" panose="02040503050406030204" pitchFamily="18" charset="0"/>
                            </a:rPr>
                            <m:t>⋯</m:t>
                          </m:r>
                          <m:r>
                            <m:rPr>
                              <m:sty m:val="p"/>
                            </m:rPr>
                            <a:rPr lang="en-CA" sz="2000">
                              <a:latin typeface="Cambria Math" panose="02040503050406030204" pitchFamily="18" charset="0"/>
                            </a:rPr>
                            <m:t>Prob</m:t>
                          </m:r>
                          <m:d>
                            <m:dPr>
                              <m:ctrlPr>
                                <a:rPr lang="en-CA" sz="2000" i="1">
                                  <a:latin typeface="Cambria Math" panose="02040503050406030204" pitchFamily="18" charset="0"/>
                                </a:rPr>
                              </m:ctrlPr>
                            </m:dPr>
                            <m:e>
                              <m:sSub>
                                <m:sSubPr>
                                  <m:ctrlPr>
                                    <a:rPr lang="en-CA" sz="2000" i="1">
                                      <a:latin typeface="Cambria Math" panose="02040503050406030204" pitchFamily="18" charset="0"/>
                                    </a:rPr>
                                  </m:ctrlPr>
                                </m:sSubPr>
                                <m:e>
                                  <m:r>
                                    <a:rPr lang="en-CA" sz="2000" i="1">
                                      <a:latin typeface="Cambria Math" panose="02040503050406030204" pitchFamily="18" charset="0"/>
                                    </a:rPr>
                                    <m:t>𝑥</m:t>
                                  </m:r>
                                </m:e>
                                <m:sub>
                                  <m:r>
                                    <a:rPr lang="en-CA" sz="2000" i="1">
                                      <a:latin typeface="Cambria Math" panose="02040503050406030204" pitchFamily="18" charset="0"/>
                                    </a:rPr>
                                    <m:t>𝑛</m:t>
                                  </m:r>
                                </m:sub>
                              </m:sSub>
                            </m:e>
                            <m:e>
                              <m:r>
                                <a:rPr lang="en-CA" sz="2000" i="1">
                                  <a:latin typeface="Cambria Math" panose="02040503050406030204" pitchFamily="18" charset="0"/>
                                </a:rPr>
                                <m:t>𝐶</m:t>
                              </m:r>
                            </m:e>
                          </m:d>
                        </m:num>
                        <m:den>
                          <m:r>
                            <m:rPr>
                              <m:sty m:val="p"/>
                            </m:rPr>
                            <a:rPr lang="en-CA" sz="2000">
                              <a:latin typeface="Cambria Math" panose="02040503050406030204" pitchFamily="18" charset="0"/>
                            </a:rPr>
                            <m:t>Prob</m:t>
                          </m:r>
                          <m:d>
                            <m:dPr>
                              <m:ctrlPr>
                                <a:rPr lang="en-CA" sz="2000" i="1">
                                  <a:latin typeface="Cambria Math" panose="02040503050406030204" pitchFamily="18" charset="0"/>
                                </a:rPr>
                              </m:ctrlPr>
                            </m:dPr>
                            <m:e>
                              <m:sSub>
                                <m:sSubPr>
                                  <m:ctrlPr>
                                    <a:rPr lang="en-CA" sz="2000" i="1">
                                      <a:latin typeface="Cambria Math" panose="02040503050406030204" pitchFamily="18" charset="0"/>
                                    </a:rPr>
                                  </m:ctrlPr>
                                </m:sSubPr>
                                <m:e>
                                  <m:r>
                                    <a:rPr lang="en-CA" sz="2000" i="1">
                                      <a:latin typeface="Cambria Math" panose="02040503050406030204" pitchFamily="18" charset="0"/>
                                    </a:rPr>
                                    <m:t>𝑥</m:t>
                                  </m:r>
                                </m:e>
                                <m:sub>
                                  <m:r>
                                    <a:rPr lang="en-CA" sz="2000" i="1">
                                      <a:latin typeface="Cambria Math" panose="02040503050406030204" pitchFamily="18" charset="0"/>
                                    </a:rPr>
                                    <m:t>1</m:t>
                                  </m:r>
                                </m:sub>
                              </m:sSub>
                              <m:r>
                                <a:rPr lang="en-CA" sz="2000" i="1">
                                  <a:latin typeface="Cambria Math" panose="02040503050406030204" pitchFamily="18" charset="0"/>
                                </a:rPr>
                                <m:t>,</m:t>
                              </m:r>
                              <m:sSub>
                                <m:sSubPr>
                                  <m:ctrlPr>
                                    <a:rPr lang="en-CA" sz="2000" i="1">
                                      <a:latin typeface="Cambria Math" panose="02040503050406030204" pitchFamily="18" charset="0"/>
                                    </a:rPr>
                                  </m:ctrlPr>
                                </m:sSubPr>
                                <m:e>
                                  <m:r>
                                    <a:rPr lang="en-CA" sz="2000" i="1">
                                      <a:latin typeface="Cambria Math" panose="02040503050406030204" pitchFamily="18" charset="0"/>
                                    </a:rPr>
                                    <m:t>𝑥</m:t>
                                  </m:r>
                                </m:e>
                                <m:sub>
                                  <m:r>
                                    <a:rPr lang="en-CA" sz="2000" i="1">
                                      <a:latin typeface="Cambria Math" panose="02040503050406030204" pitchFamily="18" charset="0"/>
                                    </a:rPr>
                                    <m:t>2</m:t>
                                  </m:r>
                                </m:sub>
                              </m:sSub>
                              <m:r>
                                <a:rPr lang="en-CA" sz="2000" i="1">
                                  <a:latin typeface="Cambria Math" panose="02040503050406030204" pitchFamily="18" charset="0"/>
                                </a:rPr>
                                <m:t>,⋯</m:t>
                              </m:r>
                              <m:sSub>
                                <m:sSubPr>
                                  <m:ctrlPr>
                                    <a:rPr lang="en-CA" sz="2000" i="1">
                                      <a:latin typeface="Cambria Math" panose="02040503050406030204" pitchFamily="18" charset="0"/>
                                    </a:rPr>
                                  </m:ctrlPr>
                                </m:sSubPr>
                                <m:e>
                                  <m:r>
                                    <a:rPr lang="en-CA" sz="2000" i="1">
                                      <a:latin typeface="Cambria Math" panose="02040503050406030204" pitchFamily="18" charset="0"/>
                                    </a:rPr>
                                    <m:t>𝑥</m:t>
                                  </m:r>
                                </m:e>
                                <m:sub>
                                  <m:r>
                                    <a:rPr lang="en-CA" sz="2000" i="1">
                                      <a:latin typeface="Cambria Math" panose="02040503050406030204" pitchFamily="18" charset="0"/>
                                    </a:rPr>
                                    <m:t>𝑛</m:t>
                                  </m:r>
                                </m:sub>
                              </m:sSub>
                            </m:e>
                          </m:d>
                        </m:den>
                      </m:f>
                      <m:r>
                        <m:rPr>
                          <m:sty m:val="p"/>
                        </m:rPr>
                        <a:rPr lang="en-US" sz="2000" b="0" i="0" smtClean="0">
                          <a:latin typeface="Cambria Math"/>
                        </a:rPr>
                        <m:t>Prob</m:t>
                      </m:r>
                      <m:r>
                        <a:rPr lang="en-US" sz="2000" b="0" i="1" smtClean="0">
                          <a:latin typeface="Cambria Math"/>
                        </a:rPr>
                        <m:t>(</m:t>
                      </m:r>
                      <m:r>
                        <a:rPr lang="en-US" sz="2000" b="0" i="1" smtClean="0">
                          <a:latin typeface="Cambria Math"/>
                        </a:rPr>
                        <m:t>𝐶</m:t>
                      </m:r>
                      <m:r>
                        <a:rPr lang="en-US" sz="2000" b="0" i="1" smtClean="0">
                          <a:latin typeface="Cambria Math"/>
                        </a:rPr>
                        <m:t>)</m:t>
                      </m:r>
                    </m:oMath>
                  </m:oMathPara>
                </a14:m>
                <a:endParaRPr lang="en-CA" sz="2000" dirty="0"/>
              </a:p>
              <a:p>
                <a:pPr marL="0" indent="0">
                  <a:buNone/>
                </a:pPr>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41" t="-889"/>
                </a:stretch>
              </a:blipFill>
            </p:spPr>
            <p:txBody>
              <a:bodyPr/>
              <a:lstStyle/>
              <a:p>
                <a:r>
                  <a:rPr lang="it-IT">
                    <a:noFill/>
                  </a:rPr>
                  <a:t> </a:t>
                </a:r>
              </a:p>
            </p:txBody>
          </p:sp>
        </mc:Fallback>
      </mc:AlternateContent>
      <p:sp>
        <p:nvSpPr>
          <p:cNvPr id="5" name="Slide Number Placeholder 4"/>
          <p:cNvSpPr>
            <a:spLocks noGrp="1"/>
          </p:cNvSpPr>
          <p:nvPr>
            <p:ph type="sldNum" sz="quarter" idx="12"/>
          </p:nvPr>
        </p:nvSpPr>
        <p:spPr/>
        <p:txBody>
          <a:bodyPr/>
          <a:lstStyle/>
          <a:p>
            <a:fld id="{2E8C09BE-1715-42CA-A91A-E7B0E09A3015}" type="slidenum">
              <a:rPr lang="en-CA" smtClean="0"/>
              <a:t>77</a:t>
            </a:fld>
            <a:endParaRPr lang="en-CA"/>
          </a:p>
        </p:txBody>
      </p:sp>
    </p:spTree>
    <p:extLst>
      <p:ext uri="{BB962C8B-B14F-4D97-AF65-F5344CB8AC3E}">
        <p14:creationId xmlns:p14="http://schemas.microsoft.com/office/powerpoint/2010/main" val="644469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endParaRPr lang="en-CA" dirty="0"/>
          </a:p>
        </p:txBody>
      </p:sp>
      <p:sp>
        <p:nvSpPr>
          <p:cNvPr id="3" name="Content Placeholder 2"/>
          <p:cNvSpPr>
            <a:spLocks noGrp="1"/>
          </p:cNvSpPr>
          <p:nvPr>
            <p:ph idx="1"/>
          </p:nvPr>
        </p:nvSpPr>
        <p:spPr>
          <a:xfrm>
            <a:off x="622300" y="1919288"/>
            <a:ext cx="7772400" cy="4114800"/>
          </a:xfrm>
        </p:spPr>
        <p:txBody>
          <a:bodyPr/>
          <a:lstStyle/>
          <a:p>
            <a:r>
              <a:rPr lang="en-US" sz="1800" dirty="0"/>
              <a:t>The unconditional probability of a good loan is 0.85.There are 3 independent features </a:t>
            </a:r>
          </a:p>
          <a:p>
            <a:r>
              <a:rPr lang="en-CA" sz="1800" b="1" dirty="0">
                <a:solidFill>
                  <a:srgbClr val="26269A"/>
                </a:solidFill>
              </a:rPr>
              <a:t>Whether the applicant owns a house (denoted by H). </a:t>
            </a:r>
            <a:r>
              <a:rPr lang="en-CA" sz="1800" dirty="0"/>
              <a:t>The probability of the applicant owning her own house if the loan is good is 60% where the probability of the applicant owning her own house if the loan defaults is 50%.</a:t>
            </a:r>
          </a:p>
          <a:p>
            <a:pPr lvl="0"/>
            <a:r>
              <a:rPr lang="en-CA" sz="1800" b="1" dirty="0">
                <a:solidFill>
                  <a:srgbClr val="42219F"/>
                </a:solidFill>
              </a:rPr>
              <a:t>Whether the applicant has been employed for more than one year (denoted by E)</a:t>
            </a:r>
            <a:r>
              <a:rPr lang="en-CA" sz="1800" dirty="0">
                <a:solidFill>
                  <a:srgbClr val="42219F"/>
                </a:solidFill>
              </a:rPr>
              <a:t>.</a:t>
            </a:r>
            <a:r>
              <a:rPr lang="en-CA" sz="1800" dirty="0"/>
              <a:t>  The probability of the applicant being employed for more than one year if the loan is good is 70% whereas the probability of this if the loan defaults is 60%.</a:t>
            </a:r>
          </a:p>
          <a:p>
            <a:pPr lvl="0"/>
            <a:r>
              <a:rPr lang="en-CA" sz="1800" b="1" dirty="0">
                <a:solidFill>
                  <a:srgbClr val="42219F"/>
                </a:solidFill>
              </a:rPr>
              <a:t>Whether there are two applicants rather than only one (denoted by T). </a:t>
            </a:r>
            <a:r>
              <a:rPr lang="en-CA" sz="1800" dirty="0"/>
              <a:t>The probability of two applicants when the loan is good is 20% whereas the probability of two applicants when the loan defaults is 10%.</a:t>
            </a:r>
          </a:p>
          <a:p>
            <a:pPr marL="342900" lvl="1" indent="0">
              <a:buNone/>
            </a:pPr>
            <a:endParaRPr lang="en-CA" sz="2000" dirty="0"/>
          </a:p>
        </p:txBody>
      </p:sp>
      <p:sp>
        <p:nvSpPr>
          <p:cNvPr id="5" name="Slide Number Placeholder 4"/>
          <p:cNvSpPr>
            <a:spLocks noGrp="1"/>
          </p:cNvSpPr>
          <p:nvPr>
            <p:ph type="sldNum" sz="quarter" idx="12"/>
          </p:nvPr>
        </p:nvSpPr>
        <p:spPr/>
        <p:txBody>
          <a:bodyPr/>
          <a:lstStyle/>
          <a:p>
            <a:fld id="{2E8C09BE-1715-42CA-A91A-E7B0E09A3015}" type="slidenum">
              <a:rPr lang="en-CA" smtClean="0"/>
              <a:t>78</a:t>
            </a:fld>
            <a:endParaRPr lang="en-CA"/>
          </a:p>
        </p:txBody>
      </p:sp>
    </p:spTree>
    <p:extLst>
      <p:ext uri="{BB962C8B-B14F-4D97-AF65-F5344CB8AC3E}">
        <p14:creationId xmlns:p14="http://schemas.microsoft.com/office/powerpoint/2010/main" val="40270074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sz="2000" dirty="0"/>
              <a:t>continued</a:t>
            </a:r>
            <a:endParaRPr lang="en-CA" sz="2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1560" y="1812925"/>
                <a:ext cx="8178800" cy="4114800"/>
              </a:xfrm>
            </p:spPr>
            <p:txBody>
              <a:bodyPr/>
              <a:lstStyle/>
              <a:p>
                <a14:m>
                  <m:oMath xmlns:m="http://schemas.openxmlformats.org/officeDocument/2006/math">
                    <m:r>
                      <m:rPr>
                        <m:sty m:val="p"/>
                      </m:rPr>
                      <a:rPr lang="en-CA" smtClean="0">
                        <a:latin typeface="Cambria Math" panose="02040503050406030204" pitchFamily="18" charset="0"/>
                      </a:rPr>
                      <m:t>Prob</m:t>
                    </m:r>
                    <m:r>
                      <a:rPr lang="en-CA" i="1">
                        <a:latin typeface="Cambria Math" panose="02040503050406030204" pitchFamily="18" charset="0"/>
                      </a:rPr>
                      <m:t>(</m:t>
                    </m:r>
                    <m:r>
                      <m:rPr>
                        <m:sty m:val="p"/>
                      </m:rPr>
                      <a:rPr lang="en-CA">
                        <a:latin typeface="Cambria Math" panose="02040503050406030204" pitchFamily="18" charset="0"/>
                      </a:rPr>
                      <m:t>Good</m:t>
                    </m:r>
                    <m:r>
                      <a:rPr lang="en-CA">
                        <a:latin typeface="Cambria Math" panose="02040503050406030204" pitchFamily="18" charset="0"/>
                      </a:rPr>
                      <m:t> </m:t>
                    </m:r>
                    <m:r>
                      <m:rPr>
                        <m:sty m:val="p"/>
                      </m:rPr>
                      <a:rPr lang="en-CA">
                        <a:latin typeface="Cambria Math" panose="02040503050406030204" pitchFamily="18" charset="0"/>
                      </a:rPr>
                      <m:t>Loan</m:t>
                    </m:r>
                    <m:d>
                      <m:dPr>
                        <m:begChr m:val="|"/>
                        <m:endChr m:val=""/>
                        <m:ctrlPr>
                          <a:rPr lang="en-CA" i="1" smtClean="0">
                            <a:latin typeface="Cambria Math" panose="02040503050406030204" pitchFamily="18" charset="0"/>
                          </a:rPr>
                        </m:ctrlPr>
                      </m:dPr>
                      <m:e>
                        <m:r>
                          <m:rPr>
                            <m:sty m:val="p"/>
                          </m:rPr>
                          <a:rPr lang="en-US" b="0" i="0" smtClean="0">
                            <a:latin typeface="Cambria Math" panose="02040503050406030204" pitchFamily="18" charset="0"/>
                          </a:rPr>
                          <m:t>H</m:t>
                        </m:r>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m:t>
                        </m:r>
                        <m:r>
                          <m:rPr>
                            <m:sty m:val="p"/>
                          </m:rPr>
                          <a:rPr lang="en-US" b="0" i="0" smtClean="0">
                            <a:latin typeface="Cambria Math" panose="02040503050406030204" pitchFamily="18" charset="0"/>
                          </a:rPr>
                          <m:t>T</m:t>
                        </m:r>
                        <m:r>
                          <a:rPr lang="en-US" b="0" i="0" smtClean="0">
                            <a:latin typeface="Cambria Math" panose="02040503050406030204" pitchFamily="18" charset="0"/>
                          </a:rPr>
                          <m:t>)</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0.6</m:t>
                        </m:r>
                        <m:r>
                          <a:rPr lang="en-US" b="0" i="1" smtClean="0">
                            <a:latin typeface="Cambria Math" panose="02040503050406030204" pitchFamily="18" charset="0"/>
                            <a:ea typeface="Cambria Math" panose="02040503050406030204" pitchFamily="18" charset="0"/>
                          </a:rPr>
                          <m:t>×0.7×0.2</m:t>
                        </m:r>
                      </m:num>
                      <m:den>
                        <m:r>
                          <m:rPr>
                            <m:sty m:val="p"/>
                          </m:rPr>
                          <a:rPr lang="en-CA">
                            <a:latin typeface="Cambria Math" panose="02040503050406030204" pitchFamily="18" charset="0"/>
                          </a:rPr>
                          <m:t>Prob</m:t>
                        </m:r>
                        <m:d>
                          <m:dPr>
                            <m:ctrlPr>
                              <a:rPr lang="en-CA" i="1">
                                <a:latin typeface="Cambria Math" panose="02040503050406030204" pitchFamily="18" charset="0"/>
                              </a:rPr>
                            </m:ctrlPr>
                          </m:dPr>
                          <m:e>
                            <m:r>
                              <m:rPr>
                                <m:sty m:val="p"/>
                              </m:rPr>
                              <a:rPr lang="en-CA">
                                <a:latin typeface="Cambria Math" panose="02040503050406030204" pitchFamily="18" charset="0"/>
                              </a:rPr>
                              <m:t>H</m:t>
                            </m:r>
                            <m:r>
                              <a:rPr lang="en-CA">
                                <a:latin typeface="Cambria Math" panose="02040503050406030204" pitchFamily="18" charset="0"/>
                              </a:rPr>
                              <m:t> </m:t>
                            </m:r>
                            <m:r>
                              <m:rPr>
                                <m:sty m:val="p"/>
                              </m:rPr>
                              <a:rPr lang="en-CA">
                                <a:latin typeface="Cambria Math" panose="02040503050406030204" pitchFamily="18" charset="0"/>
                              </a:rPr>
                              <m:t>and</m:t>
                            </m:r>
                            <m:r>
                              <a:rPr lang="en-CA">
                                <a:latin typeface="Cambria Math" panose="02040503050406030204" pitchFamily="18" charset="0"/>
                              </a:rPr>
                              <m:t> </m:t>
                            </m:r>
                            <m:r>
                              <m:rPr>
                                <m:sty m:val="p"/>
                              </m:rPr>
                              <a:rPr lang="en-CA">
                                <a:latin typeface="Cambria Math" panose="02040503050406030204" pitchFamily="18" charset="0"/>
                              </a:rPr>
                              <m:t>E</m:t>
                            </m:r>
                            <m:r>
                              <a:rPr lang="en-US">
                                <a:latin typeface="Cambria Math"/>
                              </a:rPr>
                              <m:t> </m:t>
                            </m:r>
                            <m:r>
                              <m:rPr>
                                <m:sty m:val="p"/>
                              </m:rPr>
                              <a:rPr lang="en-CA">
                                <a:latin typeface="Cambria Math" panose="02040503050406030204" pitchFamily="18" charset="0"/>
                              </a:rPr>
                              <m:t>and</m:t>
                            </m:r>
                            <m:r>
                              <a:rPr lang="en-CA">
                                <a:latin typeface="Cambria Math" panose="02040503050406030204" pitchFamily="18" charset="0"/>
                              </a:rPr>
                              <m:t> </m:t>
                            </m:r>
                            <m:r>
                              <m:rPr>
                                <m:sty m:val="p"/>
                              </m:rPr>
                              <a:rPr lang="en-CA">
                                <a:latin typeface="Cambria Math" panose="02040503050406030204" pitchFamily="18" charset="0"/>
                              </a:rPr>
                              <m:t>T</m:t>
                            </m:r>
                          </m:e>
                        </m:d>
                      </m:den>
                    </m:f>
                    <m:r>
                      <a:rPr lang="en-CA" i="1">
                        <a:latin typeface="Cambria Math" panose="02040503050406030204" pitchFamily="18" charset="0"/>
                      </a:rPr>
                      <m:t>×0.85</m:t>
                    </m:r>
                    <m:r>
                      <a:rPr lang="en-US" b="0" i="1" smtClean="0">
                        <a:latin typeface="Cambria Math" panose="02040503050406030204" pitchFamily="18" charset="0"/>
                      </a:rPr>
                      <m:t>=</m:t>
                    </m:r>
                    <m:f>
                      <m:fPr>
                        <m:ctrlPr>
                          <a:rPr lang="en-CA" i="1">
                            <a:latin typeface="Cambria Math" panose="02040503050406030204" pitchFamily="18" charset="0"/>
                          </a:rPr>
                        </m:ctrlPr>
                      </m:fPr>
                      <m:num>
                        <m:r>
                          <a:rPr lang="en-CA" i="0">
                            <a:latin typeface="Cambria Math" panose="02040503050406030204" pitchFamily="18" charset="0"/>
                          </a:rPr>
                          <m:t>0.0714</m:t>
                        </m:r>
                      </m:num>
                      <m:den>
                        <m:r>
                          <m:rPr>
                            <m:sty m:val="p"/>
                          </m:rPr>
                          <a:rPr lang="en-CA" i="0">
                            <a:latin typeface="Cambria Math" panose="02040503050406030204" pitchFamily="18" charset="0"/>
                          </a:rPr>
                          <m:t>Prob</m:t>
                        </m:r>
                        <m:r>
                          <a:rPr lang="en-CA" i="0">
                            <a:latin typeface="Cambria Math" panose="02040503050406030204" pitchFamily="18" charset="0"/>
                          </a:rPr>
                          <m:t>(</m:t>
                        </m:r>
                        <m:r>
                          <m:rPr>
                            <m:sty m:val="p"/>
                          </m:rPr>
                          <a:rPr lang="en-CA" i="0">
                            <a:latin typeface="Cambria Math" panose="02040503050406030204" pitchFamily="18" charset="0"/>
                          </a:rPr>
                          <m:t>H</m:t>
                        </m:r>
                        <m:r>
                          <a:rPr lang="en-CA" i="0">
                            <a:latin typeface="Cambria Math" panose="02040503050406030204" pitchFamily="18" charset="0"/>
                          </a:rPr>
                          <m:t> </m:t>
                        </m:r>
                        <m:r>
                          <m:rPr>
                            <m:sty m:val="p"/>
                          </m:rPr>
                          <a:rPr lang="en-CA" i="0">
                            <a:latin typeface="Cambria Math" panose="02040503050406030204" pitchFamily="18" charset="0"/>
                          </a:rPr>
                          <m:t>and</m:t>
                        </m:r>
                        <m:r>
                          <a:rPr lang="en-CA" i="0">
                            <a:latin typeface="Cambria Math" panose="02040503050406030204" pitchFamily="18" charset="0"/>
                          </a:rPr>
                          <m:t> </m:t>
                        </m:r>
                        <m:r>
                          <m:rPr>
                            <m:sty m:val="p"/>
                          </m:rPr>
                          <a:rPr lang="en-CA" i="0">
                            <a:latin typeface="Cambria Math" panose="02040503050406030204" pitchFamily="18" charset="0"/>
                          </a:rPr>
                          <m:t>E</m:t>
                        </m:r>
                        <m:r>
                          <a:rPr lang="en-CA" i="0">
                            <a:latin typeface="Cambria Math" panose="02040503050406030204" pitchFamily="18" charset="0"/>
                          </a:rPr>
                          <m:t> </m:t>
                        </m:r>
                        <m:r>
                          <m:rPr>
                            <m:sty m:val="p"/>
                          </m:rPr>
                          <a:rPr lang="en-CA" i="0">
                            <a:latin typeface="Cambria Math" panose="02040503050406030204" pitchFamily="18" charset="0"/>
                          </a:rPr>
                          <m:t>and</m:t>
                        </m:r>
                        <m:r>
                          <a:rPr lang="en-CA" i="0">
                            <a:latin typeface="Cambria Math" panose="02040503050406030204" pitchFamily="18" charset="0"/>
                          </a:rPr>
                          <m:t> </m:t>
                        </m:r>
                        <m:r>
                          <m:rPr>
                            <m:sty m:val="p"/>
                          </m:rPr>
                          <a:rPr lang="en-CA" i="0">
                            <a:latin typeface="Cambria Math" panose="02040503050406030204" pitchFamily="18" charset="0"/>
                          </a:rPr>
                          <m:t>T</m:t>
                        </m:r>
                        <m:r>
                          <a:rPr lang="en-CA" i="0">
                            <a:latin typeface="Cambria Math" panose="02040503050406030204" pitchFamily="18" charset="0"/>
                          </a:rPr>
                          <m:t>)</m:t>
                        </m:r>
                      </m:den>
                    </m:f>
                  </m:oMath>
                </a14:m>
                <a:endParaRPr lang="en-CA" dirty="0"/>
              </a:p>
              <a:p>
                <a:pPr marL="0" indent="0">
                  <a:buNone/>
                </a:pPr>
                <a:endParaRPr lang="en-CA" dirty="0"/>
              </a:p>
              <a:p>
                <a14:m>
                  <m:oMath xmlns:m="http://schemas.openxmlformats.org/officeDocument/2006/math">
                    <m:r>
                      <m:rPr>
                        <m:sty m:val="p"/>
                      </m:rPr>
                      <a:rPr lang="en-CA">
                        <a:latin typeface="Cambria Math" panose="02040503050406030204" pitchFamily="18" charset="0"/>
                      </a:rPr>
                      <m:t>Prob</m:t>
                    </m:r>
                    <m:r>
                      <a:rPr lang="en-CA">
                        <a:latin typeface="Cambria Math" panose="02040503050406030204" pitchFamily="18" charset="0"/>
                      </a:rPr>
                      <m:t>(</m:t>
                    </m:r>
                    <m:r>
                      <m:rPr>
                        <m:sty m:val="p"/>
                      </m:rPr>
                      <a:rPr lang="en-CA">
                        <a:latin typeface="Cambria Math" panose="02040503050406030204" pitchFamily="18" charset="0"/>
                      </a:rPr>
                      <m:t>Defaulting</m:t>
                    </m:r>
                    <m:r>
                      <a:rPr lang="en-CA">
                        <a:latin typeface="Cambria Math" panose="02040503050406030204" pitchFamily="18" charset="0"/>
                      </a:rPr>
                      <m:t> </m:t>
                    </m:r>
                    <m:r>
                      <m:rPr>
                        <m:sty m:val="p"/>
                      </m:rPr>
                      <a:rPr lang="en-CA">
                        <a:latin typeface="Cambria Math" panose="02040503050406030204" pitchFamily="18" charset="0"/>
                      </a:rPr>
                      <m:t>Loan</m:t>
                    </m:r>
                    <m:d>
                      <m:dPr>
                        <m:begChr m:val="|"/>
                        <m:endChr m:val=""/>
                        <m:ctrlPr>
                          <a:rPr lang="en-CA" i="1" smtClean="0">
                            <a:latin typeface="Cambria Math" panose="02040503050406030204" pitchFamily="18" charset="0"/>
                          </a:rPr>
                        </m:ctrlPr>
                      </m:dPr>
                      <m:e>
                        <m:r>
                          <m:rPr>
                            <m:sty m:val="p"/>
                          </m:rPr>
                          <a:rPr lang="en-US" b="0" i="0" smtClean="0">
                            <a:latin typeface="Cambria Math" panose="02040503050406030204" pitchFamily="18" charset="0"/>
                          </a:rPr>
                          <m:t>H</m:t>
                        </m:r>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m:t>
                        </m:r>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m:t>
                        </m:r>
                      </m:e>
                    </m:d>
                    <m:f>
                      <m:fPr>
                        <m:ctrlPr>
                          <a:rPr lang="en-CA" i="1" smtClean="0">
                            <a:latin typeface="Cambria Math" panose="02040503050406030204" pitchFamily="18" charset="0"/>
                          </a:rPr>
                        </m:ctrlPr>
                      </m:fPr>
                      <m:num>
                        <m:r>
                          <a:rPr lang="en-US" b="0" i="1" smtClean="0">
                            <a:latin typeface="Cambria Math" panose="02040503050406030204" pitchFamily="18" charset="0"/>
                          </a:rPr>
                          <m:t>0.5</m:t>
                        </m:r>
                        <m:r>
                          <a:rPr lang="en-US" b="0" i="1" smtClean="0">
                            <a:latin typeface="Cambria Math" panose="02040503050406030204" pitchFamily="18" charset="0"/>
                            <a:ea typeface="Cambria Math" panose="02040503050406030204" pitchFamily="18" charset="0"/>
                          </a:rPr>
                          <m:t>×0.6×0.1</m:t>
                        </m:r>
                      </m:num>
                      <m:den>
                        <m:r>
                          <m:rPr>
                            <m:sty m:val="p"/>
                          </m:rPr>
                          <a:rPr lang="en-CA">
                            <a:latin typeface="Cambria Math" panose="02040503050406030204" pitchFamily="18" charset="0"/>
                          </a:rPr>
                          <m:t>Prob</m:t>
                        </m:r>
                        <m:r>
                          <a:rPr lang="en-CA">
                            <a:latin typeface="Cambria Math" panose="02040503050406030204" pitchFamily="18" charset="0"/>
                          </a:rPr>
                          <m:t>( </m:t>
                        </m:r>
                        <m:r>
                          <m:rPr>
                            <m:sty m:val="p"/>
                          </m:rPr>
                          <a:rPr lang="en-CA">
                            <a:latin typeface="Cambria Math" panose="02040503050406030204" pitchFamily="18" charset="0"/>
                          </a:rPr>
                          <m:t>H</m:t>
                        </m:r>
                        <m:r>
                          <a:rPr lang="en-CA">
                            <a:latin typeface="Cambria Math" panose="02040503050406030204" pitchFamily="18" charset="0"/>
                          </a:rPr>
                          <m:t> </m:t>
                        </m:r>
                        <m:r>
                          <m:rPr>
                            <m:sty m:val="p"/>
                          </m:rPr>
                          <a:rPr lang="en-CA">
                            <a:latin typeface="Cambria Math" panose="02040503050406030204" pitchFamily="18" charset="0"/>
                          </a:rPr>
                          <m:t>and</m:t>
                        </m:r>
                        <m:r>
                          <a:rPr lang="en-CA">
                            <a:latin typeface="Cambria Math" panose="02040503050406030204" pitchFamily="18" charset="0"/>
                          </a:rPr>
                          <m:t> </m:t>
                        </m:r>
                        <m:r>
                          <m:rPr>
                            <m:sty m:val="p"/>
                          </m:rPr>
                          <a:rPr lang="en-CA">
                            <a:latin typeface="Cambria Math" panose="02040503050406030204" pitchFamily="18" charset="0"/>
                          </a:rPr>
                          <m:t>E</m:t>
                        </m:r>
                        <m:r>
                          <a:rPr lang="en-CA">
                            <a:latin typeface="Cambria Math" panose="02040503050406030204" pitchFamily="18" charset="0"/>
                          </a:rPr>
                          <m:t> </m:t>
                        </m:r>
                        <m:r>
                          <m:rPr>
                            <m:sty m:val="p"/>
                          </m:rPr>
                          <a:rPr lang="en-CA">
                            <a:latin typeface="Cambria Math" panose="02040503050406030204" pitchFamily="18" charset="0"/>
                          </a:rPr>
                          <m:t>and</m:t>
                        </m:r>
                        <m:r>
                          <a:rPr lang="en-CA">
                            <a:latin typeface="Cambria Math" panose="02040503050406030204" pitchFamily="18" charset="0"/>
                          </a:rPr>
                          <m:t> </m:t>
                        </m:r>
                        <m:r>
                          <m:rPr>
                            <m:sty m:val="p"/>
                          </m:rPr>
                          <a:rPr lang="en-CA">
                            <a:latin typeface="Cambria Math" panose="02040503050406030204" pitchFamily="18" charset="0"/>
                          </a:rPr>
                          <m:t>T</m:t>
                        </m:r>
                        <m:r>
                          <a:rPr lang="en-CA">
                            <a:latin typeface="Cambria Math" panose="02040503050406030204" pitchFamily="18" charset="0"/>
                          </a:rPr>
                          <m:t>)</m:t>
                        </m:r>
                      </m:den>
                    </m:f>
                    <m:r>
                      <a:rPr lang="en-CA" i="1">
                        <a:latin typeface="Cambria Math" panose="02040503050406030204" pitchFamily="18" charset="0"/>
                      </a:rPr>
                      <m:t>×0.15=</m:t>
                    </m:r>
                    <m:f>
                      <m:fPr>
                        <m:ctrlPr>
                          <a:rPr lang="en-CA" i="1">
                            <a:latin typeface="Cambria Math" panose="02040503050406030204" pitchFamily="18" charset="0"/>
                          </a:rPr>
                        </m:ctrlPr>
                      </m:fPr>
                      <m:num>
                        <m:r>
                          <a:rPr lang="en-CA">
                            <a:latin typeface="Cambria Math" panose="02040503050406030204" pitchFamily="18" charset="0"/>
                          </a:rPr>
                          <m:t>0.0045</m:t>
                        </m:r>
                      </m:num>
                      <m:den>
                        <m:r>
                          <m:rPr>
                            <m:sty m:val="p"/>
                          </m:rPr>
                          <a:rPr lang="en-CA">
                            <a:latin typeface="Cambria Math" panose="02040503050406030204" pitchFamily="18" charset="0"/>
                          </a:rPr>
                          <m:t>Prob</m:t>
                        </m:r>
                        <m:r>
                          <a:rPr lang="en-CA">
                            <a:latin typeface="Cambria Math" panose="02040503050406030204" pitchFamily="18" charset="0"/>
                          </a:rPr>
                          <m:t>( </m:t>
                        </m:r>
                        <m:r>
                          <m:rPr>
                            <m:sty m:val="p"/>
                          </m:rPr>
                          <a:rPr lang="en-CA">
                            <a:latin typeface="Cambria Math" panose="02040503050406030204" pitchFamily="18" charset="0"/>
                          </a:rPr>
                          <m:t>H</m:t>
                        </m:r>
                        <m:r>
                          <a:rPr lang="en-CA">
                            <a:latin typeface="Cambria Math" panose="02040503050406030204" pitchFamily="18" charset="0"/>
                          </a:rPr>
                          <m:t> </m:t>
                        </m:r>
                        <m:r>
                          <m:rPr>
                            <m:sty m:val="p"/>
                          </m:rPr>
                          <a:rPr lang="en-CA">
                            <a:latin typeface="Cambria Math" panose="02040503050406030204" pitchFamily="18" charset="0"/>
                          </a:rPr>
                          <m:t>and</m:t>
                        </m:r>
                        <m:r>
                          <a:rPr lang="en-CA">
                            <a:latin typeface="Cambria Math" panose="02040503050406030204" pitchFamily="18" charset="0"/>
                          </a:rPr>
                          <m:t> </m:t>
                        </m:r>
                        <m:r>
                          <m:rPr>
                            <m:sty m:val="p"/>
                          </m:rPr>
                          <a:rPr lang="en-CA">
                            <a:latin typeface="Cambria Math" panose="02040503050406030204" pitchFamily="18" charset="0"/>
                          </a:rPr>
                          <m:t>E</m:t>
                        </m:r>
                        <m:r>
                          <a:rPr lang="en-CA">
                            <a:latin typeface="Cambria Math" panose="02040503050406030204" pitchFamily="18" charset="0"/>
                          </a:rPr>
                          <m:t> </m:t>
                        </m:r>
                        <m:r>
                          <m:rPr>
                            <m:sty m:val="p"/>
                          </m:rPr>
                          <a:rPr lang="en-CA">
                            <a:latin typeface="Cambria Math" panose="02040503050406030204" pitchFamily="18" charset="0"/>
                          </a:rPr>
                          <m:t>and</m:t>
                        </m:r>
                        <m:r>
                          <a:rPr lang="en-CA">
                            <a:latin typeface="Cambria Math" panose="02040503050406030204" pitchFamily="18" charset="0"/>
                          </a:rPr>
                          <m:t> </m:t>
                        </m:r>
                        <m:r>
                          <m:rPr>
                            <m:sty m:val="p"/>
                          </m:rPr>
                          <a:rPr lang="en-CA">
                            <a:latin typeface="Cambria Math" panose="02040503050406030204" pitchFamily="18" charset="0"/>
                          </a:rPr>
                          <m:t>T</m:t>
                        </m:r>
                        <m:r>
                          <a:rPr lang="en-CA">
                            <a:latin typeface="Cambria Math" panose="02040503050406030204" pitchFamily="18" charset="0"/>
                          </a:rPr>
                          <m:t>)</m:t>
                        </m:r>
                      </m:den>
                    </m:f>
                  </m:oMath>
                </a14:m>
                <a:endParaRPr lang="en-CA" dirty="0"/>
              </a:p>
              <a:p>
                <a:pPr marL="0" indent="0">
                  <a:buNone/>
                </a:pPr>
                <a:endParaRPr lang="en-CA" dirty="0"/>
              </a:p>
              <a:p>
                <a:r>
                  <a:rPr lang="en-US" dirty="0"/>
                  <a:t>But these probabilities must sum to one so conditional on H, E, and T, the probability of a good loan is</a:t>
                </a:r>
              </a:p>
              <a:p>
                <a:pPr marL="0" indent="0">
                  <a:buNone/>
                </a:pPr>
                <a14:m>
                  <m:oMathPara xmlns:m="http://schemas.openxmlformats.org/officeDocument/2006/math">
                    <m:oMathParaPr>
                      <m:jc m:val="centerGroup"/>
                    </m:oMathParaPr>
                    <m:oMath xmlns:m="http://schemas.openxmlformats.org/officeDocument/2006/math">
                      <m:f>
                        <m:fPr>
                          <m:ctrlPr>
                            <a:rPr lang="en-CA" sz="1800" i="1">
                              <a:latin typeface="Cambria Math" panose="02040503050406030204" pitchFamily="18" charset="0"/>
                            </a:rPr>
                          </m:ctrlPr>
                        </m:fPr>
                        <m:num>
                          <m:r>
                            <a:rPr lang="en-CA" sz="1800" i="1">
                              <a:latin typeface="Cambria Math" panose="02040503050406030204" pitchFamily="18" charset="0"/>
                            </a:rPr>
                            <m:t>0.0714</m:t>
                          </m:r>
                        </m:num>
                        <m:den>
                          <m:r>
                            <a:rPr lang="en-CA" sz="1800" i="1">
                              <a:latin typeface="Cambria Math" panose="02040503050406030204" pitchFamily="18" charset="0"/>
                            </a:rPr>
                            <m:t>0.0714+0.0045</m:t>
                          </m:r>
                        </m:den>
                      </m:f>
                      <m:r>
                        <a:rPr lang="en-CA" sz="1800" i="1">
                          <a:latin typeface="Cambria Math" panose="02040503050406030204" pitchFamily="18" charset="0"/>
                        </a:rPr>
                        <m:t>=0.941</m:t>
                      </m:r>
                    </m:oMath>
                  </m:oMathPara>
                </a14:m>
                <a:endParaRPr lang="en-CA"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1560" y="1812925"/>
                <a:ext cx="8178800" cy="4114800"/>
              </a:xfrm>
              <a:blipFill>
                <a:blip r:embed="rId2"/>
                <a:stretch>
                  <a:fillRect b="-148"/>
                </a:stretch>
              </a:blipFill>
            </p:spPr>
            <p:txBody>
              <a:bodyPr/>
              <a:lstStyle/>
              <a:p>
                <a:r>
                  <a:rPr lang="it-IT">
                    <a:noFill/>
                  </a:rPr>
                  <a:t> </a:t>
                </a:r>
              </a:p>
            </p:txBody>
          </p:sp>
        </mc:Fallback>
      </mc:AlternateContent>
      <p:sp>
        <p:nvSpPr>
          <p:cNvPr id="5" name="Slide Number Placeholder 4"/>
          <p:cNvSpPr>
            <a:spLocks noGrp="1"/>
          </p:cNvSpPr>
          <p:nvPr>
            <p:ph type="sldNum" sz="quarter" idx="12"/>
          </p:nvPr>
        </p:nvSpPr>
        <p:spPr/>
        <p:txBody>
          <a:bodyPr/>
          <a:lstStyle/>
          <a:p>
            <a:fld id="{2E8C09BE-1715-42CA-A91A-E7B0E09A3015}" type="slidenum">
              <a:rPr lang="en-CA" smtClean="0"/>
              <a:t>79</a:t>
            </a:fld>
            <a:endParaRPr lang="en-CA"/>
          </a:p>
        </p:txBody>
      </p:sp>
      <p:sp>
        <p:nvSpPr>
          <p:cNvPr id="6" name="CasellaDiTesto 5">
            <a:extLst>
              <a:ext uri="{FF2B5EF4-FFF2-40B4-BE49-F238E27FC236}">
                <a16:creationId xmlns:a16="http://schemas.microsoft.com/office/drawing/2014/main" id="{CA753243-4102-43CB-80D2-DF0C94DBB0A7}"/>
              </a:ext>
            </a:extLst>
          </p:cNvPr>
          <p:cNvSpPr txBox="1"/>
          <p:nvPr/>
        </p:nvSpPr>
        <p:spPr>
          <a:xfrm>
            <a:off x="395536" y="6165304"/>
            <a:ext cx="7622927" cy="369332"/>
          </a:xfrm>
          <a:prstGeom prst="rect">
            <a:avLst/>
          </a:prstGeom>
          <a:noFill/>
        </p:spPr>
        <p:txBody>
          <a:bodyPr wrap="square" rtlCol="0">
            <a:spAutoFit/>
          </a:bodyPr>
          <a:lstStyle/>
          <a:p>
            <a:r>
              <a:rPr lang="it-IT" dirty="0" err="1">
                <a:solidFill>
                  <a:srgbClr val="FF0000"/>
                </a:solidFill>
              </a:rPr>
              <a:t>However</a:t>
            </a:r>
            <a:r>
              <a:rPr lang="it-IT" dirty="0">
                <a:solidFill>
                  <a:srgbClr val="FF0000"/>
                </a:solidFill>
              </a:rPr>
              <a:t>, are the features </a:t>
            </a:r>
            <a:r>
              <a:rPr lang="it-IT" dirty="0" err="1">
                <a:solidFill>
                  <a:srgbClr val="FF0000"/>
                </a:solidFill>
              </a:rPr>
              <a:t>independent</a:t>
            </a:r>
            <a:r>
              <a:rPr lang="it-IT" dirty="0">
                <a:solidFill>
                  <a:srgbClr val="FF0000"/>
                </a:solidFill>
              </a:rPr>
              <a:t>???</a:t>
            </a:r>
          </a:p>
        </p:txBody>
      </p:sp>
    </p:spTree>
    <p:extLst>
      <p:ext uri="{BB962C8B-B14F-4D97-AF65-F5344CB8AC3E}">
        <p14:creationId xmlns:p14="http://schemas.microsoft.com/office/powerpoint/2010/main" val="17261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Categorical Features</a:t>
            </a:r>
          </a:p>
        </p:txBody>
      </p:sp>
      <p:sp>
        <p:nvSpPr>
          <p:cNvPr id="3" name="Content Placeholder 2"/>
          <p:cNvSpPr>
            <a:spLocks noGrp="1"/>
          </p:cNvSpPr>
          <p:nvPr>
            <p:ph idx="1"/>
          </p:nvPr>
        </p:nvSpPr>
        <p:spPr/>
        <p:txBody>
          <a:bodyPr/>
          <a:lstStyle/>
          <a:p>
            <a:r>
              <a:rPr lang="en-CA" dirty="0"/>
              <a:t>Categorical features are features where there are a number of non-numerical alternatives </a:t>
            </a:r>
          </a:p>
          <a:p>
            <a:r>
              <a:rPr lang="en-CA" dirty="0"/>
              <a:t>We can define a dummy variable for each alternative. The variable equals 1 if the alternative is true and zero otherwise. This is known as one-hot encoding</a:t>
            </a:r>
          </a:p>
          <a:p>
            <a:r>
              <a:rPr lang="en-CA" dirty="0"/>
              <a:t>But sometimes we do not have to do this because there is a natural ordering of variables, e.g.:</a:t>
            </a:r>
          </a:p>
          <a:p>
            <a:pPr marL="685800" lvl="2" indent="0">
              <a:buNone/>
            </a:pPr>
            <a:r>
              <a:rPr lang="en-CA" dirty="0"/>
              <a:t>	small=1, medium=2, large=3</a:t>
            </a:r>
          </a:p>
          <a:p>
            <a:pPr marL="685800" lvl="2" indent="0">
              <a:buNone/>
            </a:pPr>
            <a:r>
              <a:rPr lang="en-CA" dirty="0"/>
              <a:t>   assist. prof=1, assoc. prof=2, full prof =3</a:t>
            </a:r>
          </a:p>
          <a:p>
            <a:pPr marL="0" indent="0">
              <a:buNone/>
            </a:pPr>
            <a:endParaRPr lang="en-CA" dirty="0"/>
          </a:p>
          <a:p>
            <a:pPr marL="0" indent="0">
              <a:buNone/>
            </a:pPr>
            <a:endParaRPr lang="en-CA" dirty="0"/>
          </a:p>
        </p:txBody>
      </p:sp>
      <p:sp>
        <p:nvSpPr>
          <p:cNvPr id="5" name="Slide Number Placeholder 4"/>
          <p:cNvSpPr>
            <a:spLocks noGrp="1"/>
          </p:cNvSpPr>
          <p:nvPr>
            <p:ph type="sldNum" sz="quarter" idx="12"/>
          </p:nvPr>
        </p:nvSpPr>
        <p:spPr/>
        <p:txBody>
          <a:bodyPr/>
          <a:lstStyle/>
          <a:p>
            <a:fld id="{2E8C09BE-1715-42CA-A91A-E7B0E09A3015}" type="slidenum">
              <a:rPr lang="en-CA" smtClean="0"/>
              <a:t>8</a:t>
            </a:fld>
            <a:endParaRPr lang="en-CA" dirty="0"/>
          </a:p>
        </p:txBody>
      </p:sp>
    </p:spTree>
    <p:extLst>
      <p:ext uri="{BB962C8B-B14F-4D97-AF65-F5344CB8AC3E}">
        <p14:creationId xmlns:p14="http://schemas.microsoft.com/office/powerpoint/2010/main" val="2232818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Dummy Variably Trap</a:t>
            </a:r>
            <a:endParaRPr lang="en-CA" dirty="0"/>
          </a:p>
        </p:txBody>
      </p:sp>
      <p:sp>
        <p:nvSpPr>
          <p:cNvPr id="3" name="Content Placeholder 2"/>
          <p:cNvSpPr>
            <a:spLocks noGrp="1"/>
          </p:cNvSpPr>
          <p:nvPr>
            <p:ph idx="1"/>
          </p:nvPr>
        </p:nvSpPr>
        <p:spPr/>
        <p:txBody>
          <a:bodyPr/>
          <a:lstStyle/>
          <a:p>
            <a:r>
              <a:rPr lang="en-US" dirty="0"/>
              <a:t>Suppose we have a constant term and a number of dummy variables (equal to 0 or 1) where, for each observation, only one dummy can take value 1 (e.g., dummies </a:t>
            </a:r>
            <a:r>
              <a:rPr lang="en-CA" i="1" dirty="0">
                <a:latin typeface="+mj-lt"/>
              </a:rPr>
              <a:t>X</a:t>
            </a:r>
            <a:r>
              <a:rPr lang="en-CA" baseline="-25000" dirty="0">
                <a:latin typeface="+mj-lt"/>
              </a:rPr>
              <a:t>1, </a:t>
            </a:r>
            <a:r>
              <a:rPr lang="en-CA" i="1" dirty="0">
                <a:latin typeface="+mj-lt"/>
              </a:rPr>
              <a:t>X</a:t>
            </a:r>
            <a:r>
              <a:rPr lang="en-CA" baseline="-25000" dirty="0">
                <a:latin typeface="+mj-lt"/>
              </a:rPr>
              <a:t>2,… </a:t>
            </a:r>
            <a:r>
              <a:rPr lang="en-US" dirty="0"/>
              <a:t>: dummy “born in Europe” – “born in Africa”- ...)</a:t>
            </a:r>
          </a:p>
          <a:p>
            <a:r>
              <a:rPr lang="en-US" dirty="0"/>
              <a:t>There is then no unique solution because, for any </a:t>
            </a:r>
            <a:r>
              <a:rPr lang="en-US" i="1" dirty="0"/>
              <a:t>C</a:t>
            </a:r>
            <a:r>
              <a:rPr lang="en-US" dirty="0"/>
              <a:t>,  we can add </a:t>
            </a:r>
            <a:r>
              <a:rPr lang="en-US" i="1" dirty="0"/>
              <a:t>C</a:t>
            </a:r>
            <a:r>
              <a:rPr lang="en-US" dirty="0"/>
              <a:t> to the constant term and subtract </a:t>
            </a:r>
            <a:r>
              <a:rPr lang="en-US" i="1" dirty="0"/>
              <a:t>C</a:t>
            </a:r>
            <a:r>
              <a:rPr lang="en-US" dirty="0"/>
              <a:t> from each of the dummy variables coefficient without changing the prediction</a:t>
            </a:r>
          </a:p>
          <a:p>
            <a:pPr marL="0" indent="0" algn="ctr">
              <a:buNone/>
            </a:pPr>
            <a:r>
              <a:rPr lang="en-CA" i="1" dirty="0">
                <a:latin typeface="+mj-lt"/>
              </a:rPr>
              <a:t>Y = a+b</a:t>
            </a:r>
            <a:r>
              <a:rPr lang="en-CA" baseline="-25000" dirty="0">
                <a:latin typeface="+mj-lt"/>
              </a:rPr>
              <a:t>1</a:t>
            </a:r>
            <a:r>
              <a:rPr lang="en-CA" i="1" dirty="0">
                <a:latin typeface="+mj-lt"/>
              </a:rPr>
              <a:t>X</a:t>
            </a:r>
            <a:r>
              <a:rPr lang="en-CA" baseline="-25000" dirty="0">
                <a:latin typeface="+mj-lt"/>
              </a:rPr>
              <a:t>1</a:t>
            </a:r>
            <a:r>
              <a:rPr lang="en-CA" i="1" dirty="0">
                <a:latin typeface="+mj-lt"/>
              </a:rPr>
              <a:t>+b</a:t>
            </a:r>
            <a:r>
              <a:rPr lang="en-CA" baseline="-25000" dirty="0">
                <a:latin typeface="+mj-lt"/>
              </a:rPr>
              <a:t>2</a:t>
            </a:r>
            <a:r>
              <a:rPr lang="en-CA" i="1" dirty="0">
                <a:latin typeface="+mj-lt"/>
              </a:rPr>
              <a:t>X</a:t>
            </a:r>
            <a:r>
              <a:rPr lang="en-CA" baseline="-25000" dirty="0">
                <a:latin typeface="+mj-lt"/>
              </a:rPr>
              <a:t>2</a:t>
            </a:r>
            <a:r>
              <a:rPr lang="en-CA" i="1" dirty="0">
                <a:latin typeface="+mj-lt"/>
              </a:rPr>
              <a:t> = </a:t>
            </a:r>
            <a:r>
              <a:rPr lang="en-CA" i="1" dirty="0" err="1">
                <a:latin typeface="+mj-lt"/>
              </a:rPr>
              <a:t>a+C</a:t>
            </a:r>
            <a:r>
              <a:rPr lang="en-CA" i="1" dirty="0">
                <a:latin typeface="+mj-lt"/>
              </a:rPr>
              <a:t>+(b</a:t>
            </a:r>
            <a:r>
              <a:rPr lang="en-CA" baseline="-25000" dirty="0">
                <a:latin typeface="+mj-lt"/>
              </a:rPr>
              <a:t>1</a:t>
            </a:r>
            <a:r>
              <a:rPr lang="en-CA" i="1" dirty="0">
                <a:latin typeface="+mj-lt"/>
              </a:rPr>
              <a:t>-C)X</a:t>
            </a:r>
            <a:r>
              <a:rPr lang="en-CA" baseline="-25000" dirty="0">
                <a:latin typeface="+mj-lt"/>
              </a:rPr>
              <a:t>1</a:t>
            </a:r>
            <a:r>
              <a:rPr lang="en-CA" i="1" dirty="0">
                <a:latin typeface="+mj-lt"/>
              </a:rPr>
              <a:t>+(b</a:t>
            </a:r>
            <a:r>
              <a:rPr lang="en-CA" baseline="-25000" dirty="0">
                <a:latin typeface="+mj-lt"/>
              </a:rPr>
              <a:t>2</a:t>
            </a:r>
            <a:r>
              <a:rPr lang="en-CA" i="1" dirty="0">
                <a:latin typeface="+mj-lt"/>
              </a:rPr>
              <a:t>-C)X</a:t>
            </a:r>
            <a:r>
              <a:rPr lang="en-CA" baseline="-25000" dirty="0">
                <a:latin typeface="+mj-lt"/>
              </a:rPr>
              <a:t>2+….</a:t>
            </a:r>
            <a:endParaRPr lang="en-US" dirty="0"/>
          </a:p>
          <a:p>
            <a:r>
              <a:rPr lang="en-US"/>
              <a:t>Regularization solves </a:t>
            </a:r>
            <a:r>
              <a:rPr lang="en-US" dirty="0"/>
              <a:t>this problem</a:t>
            </a:r>
            <a:endParaRPr lang="en-CA" dirty="0"/>
          </a:p>
        </p:txBody>
      </p:sp>
      <p:sp>
        <p:nvSpPr>
          <p:cNvPr id="5" name="Slide Number Placeholder 4"/>
          <p:cNvSpPr>
            <a:spLocks noGrp="1"/>
          </p:cNvSpPr>
          <p:nvPr>
            <p:ph type="sldNum" sz="quarter" idx="12"/>
          </p:nvPr>
        </p:nvSpPr>
        <p:spPr/>
        <p:txBody>
          <a:bodyPr/>
          <a:lstStyle/>
          <a:p>
            <a:fld id="{F979D778-5668-409F-BE61-8F31D5437AFC}" type="slidenum">
              <a:rPr lang="en-CA" smtClean="0"/>
              <a:t>9</a:t>
            </a:fld>
            <a:endParaRPr lang="en-CA"/>
          </a:p>
        </p:txBody>
      </p:sp>
    </p:spTree>
    <p:extLst>
      <p:ext uri="{BB962C8B-B14F-4D97-AF65-F5344CB8AC3E}">
        <p14:creationId xmlns:p14="http://schemas.microsoft.com/office/powerpoint/2010/main" val="1644806265"/>
      </p:ext>
    </p:extLst>
  </p:cSld>
  <p:clrMapOvr>
    <a:masterClrMapping/>
  </p:clrMapOvr>
</p:sld>
</file>

<file path=ppt/theme/theme1.xml><?xml version="1.0" encoding="utf-8"?>
<a:theme xmlns:a="http://schemas.openxmlformats.org/drawingml/2006/main" name="Global">
  <a:themeElements>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Global">
      <a:majorFont>
        <a:latin typeface="Times New Roman"/>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Global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Global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Global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Global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Global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Global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Global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Chapter 2</Template>
  <TotalTime>51</TotalTime>
  <Words>3497</Words>
  <Application>Microsoft Office PowerPoint</Application>
  <PresentationFormat>Presentazione su schermo (4:3)</PresentationFormat>
  <Paragraphs>552</Paragraphs>
  <Slides>79</Slides>
  <Notes>1</Notes>
  <HiddenSlides>0</HiddenSlides>
  <MMClips>0</MMClips>
  <ScaleCrop>false</ScaleCrop>
  <HeadingPairs>
    <vt:vector size="8" baseType="variant">
      <vt:variant>
        <vt:lpstr>Caratteri utilizzati</vt:lpstr>
      </vt:variant>
      <vt:variant>
        <vt:i4>10</vt:i4>
      </vt:variant>
      <vt:variant>
        <vt:lpstr>Tema</vt:lpstr>
      </vt:variant>
      <vt:variant>
        <vt:i4>1</vt:i4>
      </vt:variant>
      <vt:variant>
        <vt:lpstr>Server OLE incorporati</vt:lpstr>
      </vt:variant>
      <vt:variant>
        <vt:i4>1</vt:i4>
      </vt:variant>
      <vt:variant>
        <vt:lpstr>Titoli diapositive</vt:lpstr>
      </vt:variant>
      <vt:variant>
        <vt:i4>79</vt:i4>
      </vt:variant>
    </vt:vector>
  </HeadingPairs>
  <TitlesOfParts>
    <vt:vector size="91" baseType="lpstr">
      <vt:lpstr>Arial</vt:lpstr>
      <vt:lpstr>Calibri</vt:lpstr>
      <vt:lpstr>Cambria Math</vt:lpstr>
      <vt:lpstr>Courier New</vt:lpstr>
      <vt:lpstr>Helvetica Neue</vt:lpstr>
      <vt:lpstr>inherit</vt:lpstr>
      <vt:lpstr>Symbol</vt:lpstr>
      <vt:lpstr>Tahoma</vt:lpstr>
      <vt:lpstr>Times New Roman</vt:lpstr>
      <vt:lpstr>Wingdings</vt:lpstr>
      <vt:lpstr>Global</vt:lpstr>
      <vt:lpstr>Equation</vt:lpstr>
      <vt:lpstr>Supervised Learning  with focus on Classification</vt:lpstr>
      <vt:lpstr>Linear Regression</vt:lpstr>
      <vt:lpstr>Presentazione standard di PowerPoint</vt:lpstr>
      <vt:lpstr>Linear Regression continued</vt:lpstr>
      <vt:lpstr>Gradient Descent (in brief)</vt:lpstr>
      <vt:lpstr>Presentazione standard di PowerPoint</vt:lpstr>
      <vt:lpstr>Presentazione standard di PowerPoint</vt:lpstr>
      <vt:lpstr>Categorical Features</vt:lpstr>
      <vt:lpstr>Dummy Variably Trap</vt:lpstr>
      <vt:lpstr>Regularization</vt:lpstr>
      <vt:lpstr>Ridge regression </vt:lpstr>
      <vt:lpstr>Lasso Regression</vt:lpstr>
      <vt:lpstr>Elastic Net Regression</vt:lpstr>
      <vt:lpstr>Toy Example</vt:lpstr>
      <vt:lpstr>Toy Example continued</vt:lpstr>
      <vt:lpstr>Ridge Results</vt:lpstr>
      <vt:lpstr>Iowa House Price Case Study</vt:lpstr>
      <vt:lpstr>Iowa House Price Results (No regularization)</vt:lpstr>
      <vt:lpstr>Presentazione standard di PowerPoint</vt:lpstr>
      <vt:lpstr>Ridge Results for validation set</vt:lpstr>
      <vt:lpstr>Non-zero weights for Lasso when l=0.1</vt:lpstr>
      <vt:lpstr>Classification </vt:lpstr>
      <vt:lpstr>Logistic Regression</vt:lpstr>
      <vt:lpstr>The Sigmoid Function</vt:lpstr>
      <vt:lpstr>Presentazione standard di PowerPoint</vt:lpstr>
      <vt:lpstr>Maximum Likelihood Estimation</vt:lpstr>
      <vt:lpstr>Presentazione standard di PowerPoint</vt:lpstr>
      <vt:lpstr>Presentazione standard di PowerPoint</vt:lpstr>
      <vt:lpstr>Presentazione standard di PowerPoint</vt:lpstr>
      <vt:lpstr>Presentazione standard di PowerPoint</vt:lpstr>
      <vt:lpstr>Presentazione standard di PowerPoint</vt:lpstr>
      <vt:lpstr>The Confusion matrix and common ratios</vt:lpstr>
      <vt:lpstr>Presentazione standard di PowerPoint</vt:lpstr>
      <vt:lpstr>Presentazione standard di PowerPoint</vt:lpstr>
      <vt:lpstr>Lending</vt:lpstr>
      <vt:lpstr>Results for Lending Club Training Set</vt:lpstr>
      <vt:lpstr>Decision Criterion</vt:lpstr>
      <vt:lpstr>Test Set Results</vt:lpstr>
      <vt:lpstr>Test Set Ratios for different Z values</vt:lpstr>
      <vt:lpstr>As we change the Z criterion we get a ROC curve (receiver operating characteristics) curve</vt:lpstr>
      <vt:lpstr>Area Under Curve (AUC)</vt:lpstr>
      <vt:lpstr>Choosing Z – business oriented</vt:lpstr>
      <vt:lpstr>Imbalanced Dataset</vt:lpstr>
      <vt:lpstr>Presentazione standard di PowerPoint</vt:lpstr>
      <vt:lpstr>Presentazione standard di PowerPoint</vt:lpstr>
      <vt:lpstr>Presentazione standard di PowerPoint</vt:lpstr>
      <vt:lpstr>Alternative to regression : clusterization</vt:lpstr>
      <vt:lpstr>Alternative to regression : k-nearest neighbors</vt:lpstr>
      <vt:lpstr>Therefore, going beyond (or improving) logic regression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How? </vt:lpstr>
      <vt:lpstr>Presentazione standard di PowerPoint</vt:lpstr>
      <vt:lpstr>Presentazione standard di PowerPoint</vt:lpstr>
      <vt:lpstr>Alternative approach: Naïve Bayes Classifier</vt:lpstr>
      <vt:lpstr>Naïve Bayes Classifier</vt:lpstr>
      <vt:lpstr>Example</vt:lpstr>
      <vt:lpstr>Example continued</vt:lpstr>
    </vt:vector>
  </TitlesOfParts>
  <Company>Joseph L. Rotman School of Management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Supervised Learning: Linear Regression</dc:title>
  <dc:subject>Machine Learning in Business</dc:subject>
  <dc:creator>hull</dc:creator>
  <cp:keywords>Chapter 3</cp:keywords>
  <dc:description>Copyright 2019 by John C. Hull. All Rights Reserved. Published 2019</dc:description>
  <cp:lastModifiedBy>Daniele Marazzina</cp:lastModifiedBy>
  <cp:revision>58</cp:revision>
  <dcterms:created xsi:type="dcterms:W3CDTF">2019-07-16T22:03:37Z</dcterms:created>
  <dcterms:modified xsi:type="dcterms:W3CDTF">2024-02-22T09:54:29Z</dcterms:modified>
</cp:coreProperties>
</file>